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3" r:id="rId7"/>
    <p:sldId id="265" r:id="rId8"/>
    <p:sldId id="270" r:id="rId9"/>
    <p:sldId id="273" r:id="rId10"/>
    <p:sldId id="276" r:id="rId11"/>
    <p:sldId id="279" r:id="rId12"/>
    <p:sldId id="280" r:id="rId13"/>
    <p:sldId id="288" r:id="rId14"/>
    <p:sldId id="290" r:id="rId15"/>
    <p:sldId id="291" r:id="rId16"/>
    <p:sldId id="292" r:id="rId17"/>
    <p:sldId id="297" r:id="rId18"/>
    <p:sldId id="298" r:id="rId19"/>
    <p:sldId id="301" r:id="rId20"/>
    <p:sldId id="308" r:id="rId21"/>
    <p:sldId id="294" r:id="rId22"/>
    <p:sldId id="335" r:id="rId23"/>
    <p:sldId id="336" r:id="rId24"/>
    <p:sldId id="337" r:id="rId25"/>
    <p:sldId id="338" r:id="rId26"/>
    <p:sldId id="339" r:id="rId27"/>
    <p:sldId id="334" r:id="rId2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7C160F0-4DF6-448F-A1B8-113855F97292}" type="datetimeFigureOut">
              <a:rPr lang="cs-CZ"/>
              <a:pPr>
                <a:defRPr/>
              </a:pPr>
              <a:t>11.01.2021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BA705B4-D500-45E7-B578-25152BD87D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ovací čára 12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5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ABFBE-A7A3-4806-9AB8-6ABC4E5DCB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6675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5FEC7-3D71-4C69-BC75-7E3E3742FDD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0314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214AD-BD86-4018-96A9-663656D6B2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37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F11FB-8B8D-48EB-8DA0-0C7BD33C518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1506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ovací čára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5D5F5-7B2A-45FA-BC5B-D1D21617E09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5855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4C0BD-7314-4F36-B227-2B7EFDCBF7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763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8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83674-0965-415F-A0EF-8A5735FAC0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799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61BE2-BD86-4868-9349-ABEA4151EB6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2503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010EE-219F-4E78-819F-DA2FDE7BC1E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5557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4F57D-A9CD-4858-96FA-5724C6675A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0046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8D87B-3547-4B34-A0F7-62212A3E624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6849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pPr>
              <a:defRPr/>
            </a:pPr>
            <a:fld id="{3C37EE0A-30A3-4CD8-846E-809E55181E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795" r:id="rId4"/>
    <p:sldLayoutId id="2147483801" r:id="rId5"/>
    <p:sldLayoutId id="2147483796" r:id="rId6"/>
    <p:sldLayoutId id="2147483802" r:id="rId7"/>
    <p:sldLayoutId id="2147483803" r:id="rId8"/>
    <p:sldLayoutId id="2147483804" r:id="rId9"/>
    <p:sldLayoutId id="2147483797" r:id="rId10"/>
    <p:sldLayoutId id="214748380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28601"/>
            <a:ext cx="8001000" cy="1066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6600" b="1" u="sng" dirty="0" smtClean="0"/>
              <a:t>STAVBY SVĚTA</a:t>
            </a:r>
            <a:endParaRPr lang="cs-CZ" sz="5300" b="1" u="sng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smtClean="0"/>
          </a:p>
        </p:txBody>
      </p:sp>
      <p:sp>
        <p:nvSpPr>
          <p:cNvPr id="11268" name="AutoShape 6" descr="Soubor:Tower bridge1.jpg"/>
          <p:cNvSpPr>
            <a:spLocks noChangeAspect="1" noChangeArrowheads="1"/>
          </p:cNvSpPr>
          <p:nvPr/>
        </p:nvSpPr>
        <p:spPr bwMode="auto">
          <a:xfrm>
            <a:off x="155575" y="-2057400"/>
            <a:ext cx="7620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Obrázek 5" descr="All_Gizah_Pyrami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41438"/>
            <a:ext cx="7772400" cy="5165725"/>
          </a:xfrm>
          <a:prstGeom prst="rect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9461" name="Picture 5" descr="Výsledek obrázku pro chrám sv ví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876300"/>
            <a:ext cx="7569200" cy="5676900"/>
          </a:xfrm>
          <a:prstGeom prst="rect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pro obsah 3" descr="Moscow_July_2011-4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228600"/>
            <a:ext cx="5334000" cy="6380163"/>
          </a:xfrm>
          <a:ln w="38100">
            <a:solidFill>
              <a:schemeClr val="tx2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Zástupný symbol pro obsah 5" descr="Colosseum_in_Rome-April_2007-1-_copie_2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24000"/>
            <a:ext cx="8388350" cy="4922838"/>
          </a:xfrm>
          <a:ln w="38100">
            <a:solidFill>
              <a:schemeClr val="tx2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AutoShape 7" descr="https://d39-a.sdn.cz/d_39/c_img_H_L/kLiR1.jpeg?fl=cro,0,90,1800,1013%7Cres,1200,,1%7Cwebp,7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3561" name="Picture 9" descr="Reference: Sagrada Família se i díky Mapei blíží k dokončení | Mapei s  radost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09255"/>
            <a:ext cx="7848600" cy="5232400"/>
          </a:xfrm>
          <a:prstGeom prst="rect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b="1" dirty="0" smtClean="0"/>
              <a:t>11.) SVĚT</a:t>
            </a:r>
          </a:p>
        </p:txBody>
      </p:sp>
      <p:pic>
        <p:nvPicPr>
          <p:cNvPr id="5" name="Zástupný symbol pro obsah 4" descr="new_york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524000"/>
            <a:ext cx="7339013" cy="4876800"/>
          </a:xfrm>
          <a:ln w="38100">
            <a:solidFill>
              <a:schemeClr val="tx2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b="1" dirty="0" smtClean="0"/>
              <a:t>12.) </a:t>
            </a:r>
          </a:p>
        </p:txBody>
      </p:sp>
      <p:pic>
        <p:nvPicPr>
          <p:cNvPr id="37891" name="Zástupný symbol pro obsah 3" descr="Taj_Mahal_in_March_20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447800"/>
            <a:ext cx="6286500" cy="5181600"/>
          </a:xfrm>
          <a:ln w="38100">
            <a:solidFill>
              <a:schemeClr val="tx2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b="1" dirty="0" smtClean="0"/>
              <a:t>13.)</a:t>
            </a:r>
          </a:p>
        </p:txBody>
      </p:sp>
      <p:pic>
        <p:nvPicPr>
          <p:cNvPr id="38915" name="Zástupný symbol pro obsah 3" descr="Sydney_Opera_House_Sail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963" y="1447800"/>
            <a:ext cx="7605712" cy="5029200"/>
          </a:xfrm>
          <a:ln w="38100">
            <a:solidFill>
              <a:schemeClr val="tx2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/>
              <a:t>14.)</a:t>
            </a:r>
          </a:p>
        </p:txBody>
      </p:sp>
      <p:sp>
        <p:nvSpPr>
          <p:cNvPr id="27651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6629" name="Picture 5" descr="Výsledek obrázku pro sfinga v gí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990600"/>
            <a:ext cx="7416800" cy="5562600"/>
          </a:xfrm>
          <a:prstGeom prst="rect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/>
              <a:t>15</a:t>
            </a:r>
            <a:r>
              <a:rPr lang="cs-CZ" b="1" dirty="0" smtClean="0"/>
              <a:t>.)</a:t>
            </a:r>
            <a:endParaRPr lang="cs-CZ" b="1" dirty="0" smtClean="0"/>
          </a:p>
        </p:txBody>
      </p:sp>
      <p:sp>
        <p:nvSpPr>
          <p:cNvPr id="28675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8678" name="Picture 6" descr="https://www.cestovinky.cz/sites/default/files/images/1/zhang_yu_wikimedia_comm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45" y="1981200"/>
            <a:ext cx="8716711" cy="3886200"/>
          </a:xfrm>
          <a:prstGeom prst="rect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/>
              <a:t>16.)</a:t>
            </a:r>
          </a:p>
        </p:txBody>
      </p:sp>
      <p:pic>
        <p:nvPicPr>
          <p:cNvPr id="47107" name="Zástupný symbol pro obsah 3" descr="WhiteHouseSouthFacad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195388"/>
            <a:ext cx="7197725" cy="5334000"/>
          </a:xfrm>
          <a:ln w="38100">
            <a:solidFill>
              <a:schemeClr val="tx2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6200" y="228600"/>
            <a:ext cx="8915400" cy="62484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smtClean="0"/>
              <a:t>20 obrázků</a:t>
            </a:r>
          </a:p>
          <a:p>
            <a:pPr eaLnBrk="1" hangingPunct="1">
              <a:defRPr/>
            </a:pPr>
            <a:endParaRPr lang="cs-CZ" altLang="cs-CZ" b="1" dirty="0" smtClean="0"/>
          </a:p>
          <a:p>
            <a:pPr eaLnBrk="1" hangingPunct="1">
              <a:defRPr/>
            </a:pPr>
            <a:r>
              <a:rPr lang="cs-CZ" altLang="cs-CZ" b="1" u="sng" dirty="0" smtClean="0">
                <a:solidFill>
                  <a:srgbClr val="FF0000"/>
                </a:solidFill>
              </a:rPr>
              <a:t>Ve kterém městě se nachází? </a:t>
            </a:r>
          </a:p>
          <a:p>
            <a:pPr eaLnBrk="1" hangingPunct="1">
              <a:defRPr/>
            </a:pPr>
            <a:r>
              <a:rPr lang="cs-CZ" altLang="cs-CZ" dirty="0" smtClean="0"/>
              <a:t>Vaším úkolem je správně určit </a:t>
            </a:r>
            <a:r>
              <a:rPr lang="cs-CZ" altLang="cs-CZ" b="1" dirty="0" smtClean="0">
                <a:solidFill>
                  <a:srgbClr val="FF0000"/>
                </a:solidFill>
              </a:rPr>
              <a:t>město nebo stát</a:t>
            </a:r>
            <a:r>
              <a:rPr lang="cs-CZ" altLang="cs-CZ" dirty="0" smtClean="0"/>
              <a:t>, </a:t>
            </a:r>
            <a:r>
              <a:rPr lang="cs-CZ" altLang="cs-CZ" dirty="0" smtClean="0"/>
              <a:t>ve kterém se nachází </a:t>
            </a:r>
            <a:r>
              <a:rPr lang="cs-CZ" altLang="cs-CZ" b="1" dirty="0" smtClean="0">
                <a:solidFill>
                  <a:srgbClr val="FF0000"/>
                </a:solidFill>
              </a:rPr>
              <a:t>stavba</a:t>
            </a:r>
            <a:r>
              <a:rPr lang="cs-CZ" altLang="cs-CZ" dirty="0" smtClean="0"/>
              <a:t> na fotografii + </a:t>
            </a:r>
            <a:r>
              <a:rPr lang="cs-CZ" altLang="cs-CZ" dirty="0" smtClean="0">
                <a:solidFill>
                  <a:srgbClr val="FF0000"/>
                </a:solidFill>
              </a:rPr>
              <a:t>její </a:t>
            </a:r>
            <a:r>
              <a:rPr lang="cs-CZ" altLang="cs-CZ" b="1" dirty="0" smtClean="0">
                <a:solidFill>
                  <a:srgbClr val="FF0000"/>
                </a:solidFill>
              </a:rPr>
              <a:t>název</a:t>
            </a:r>
            <a:r>
              <a:rPr lang="cs-CZ" altLang="cs-CZ" dirty="0" smtClean="0"/>
              <a:t>; za správné odpovědi získáte 2 body.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sz="2400" b="1" dirty="0" smtClean="0">
                <a:solidFill>
                  <a:srgbClr val="FF0000"/>
                </a:solidFill>
              </a:rPr>
              <a:t>Žáci 5.tříd – určují města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nebo státy – maximálně 20 bodů</a:t>
            </a:r>
          </a:p>
          <a:p>
            <a:pPr eaLnBrk="1" hangingPunct="1">
              <a:defRPr/>
            </a:pPr>
            <a:endParaRPr lang="cs-CZ" altLang="cs-CZ" sz="2400" b="1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 smtClean="0">
                <a:solidFill>
                  <a:srgbClr val="FF0000"/>
                </a:solidFill>
              </a:rPr>
              <a:t>Žáci 9.tříd –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určují města nebo státy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a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stavby – maximálně 40 bodů</a:t>
            </a:r>
            <a:endParaRPr lang="cs-CZ" altLang="cs-CZ" sz="2400" b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2652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17</a:t>
            </a:r>
            <a:r>
              <a:rPr lang="cs-CZ" sz="3200" b="1" dirty="0" smtClean="0"/>
              <a:t>.)</a:t>
            </a:r>
            <a:endParaRPr lang="cs-CZ" sz="3200" b="1" dirty="0" smtClean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5" name="Picture 5" descr="Letecký pohled na Chrámovou ho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7620000" cy="5720954"/>
          </a:xfrm>
          <a:prstGeom prst="rect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/>
              <a:t>18.)</a:t>
            </a:r>
          </a:p>
        </p:txBody>
      </p:sp>
      <p:pic>
        <p:nvPicPr>
          <p:cNvPr id="78851" name="Zástupný symbol pro obsah 3" descr="Christ_on_Corcovado_mountai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371600"/>
            <a:ext cx="8642350" cy="4876800"/>
          </a:xfrm>
          <a:ln w="38100">
            <a:solidFill>
              <a:schemeClr val="tx2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19.)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3" name="Picture 5" descr="Peru deportovalo turisty, kteří poničili Machu Picchu. Z citadely si  udělali záchod - Aktuálně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32345"/>
            <a:ext cx="7750212" cy="5153891"/>
          </a:xfrm>
          <a:prstGeom prst="rect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20.)</a:t>
            </a:r>
            <a:endParaRPr lang="cs-CZ" dirty="0"/>
          </a:p>
        </p:txBody>
      </p:sp>
      <p:pic>
        <p:nvPicPr>
          <p:cNvPr id="5" name="Zástupný symbol pro obsah 4" descr="Skyline_of_Dubai,_with_the_Burj_Khalifa_dominati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990600"/>
            <a:ext cx="7213600" cy="5410200"/>
          </a:xfrm>
          <a:ln w="38100">
            <a:solidFill>
              <a:schemeClr val="tx2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SPRÁVNÉ ODPOVĚDI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200" dirty="0" smtClean="0"/>
              <a:t>1.) Paříž – Francie – </a:t>
            </a:r>
            <a:r>
              <a:rPr lang="cs-CZ" sz="1200" dirty="0" err="1" smtClean="0"/>
              <a:t>Eiffelova</a:t>
            </a:r>
            <a:r>
              <a:rPr lang="cs-CZ" sz="1200" dirty="0" smtClean="0"/>
              <a:t> věž</a:t>
            </a:r>
          </a:p>
          <a:p>
            <a:r>
              <a:rPr lang="cs-CZ" sz="1200" dirty="0" smtClean="0"/>
              <a:t>2.) Londýn – Spojené království – Tower </a:t>
            </a:r>
            <a:r>
              <a:rPr lang="cs-CZ" sz="1200" dirty="0" err="1" smtClean="0"/>
              <a:t>Bridge</a:t>
            </a:r>
            <a:r>
              <a:rPr lang="cs-CZ" sz="1200" dirty="0" smtClean="0"/>
              <a:t> </a:t>
            </a:r>
          </a:p>
          <a:p>
            <a:r>
              <a:rPr lang="cs-CZ" sz="1200" dirty="0" smtClean="0"/>
              <a:t>3.) Berlín – Německo – Braniborská brána</a:t>
            </a:r>
          </a:p>
          <a:p>
            <a:r>
              <a:rPr lang="cs-CZ" sz="1200" dirty="0" smtClean="0"/>
              <a:t>4.) Bratislava – Slovensko – Bratislavský hrad</a:t>
            </a:r>
          </a:p>
          <a:p>
            <a:r>
              <a:rPr lang="cs-CZ" sz="1200" dirty="0" smtClean="0"/>
              <a:t>5.) Atény – Řecko – Parthenón</a:t>
            </a:r>
          </a:p>
          <a:p>
            <a:r>
              <a:rPr lang="cs-CZ" sz="1200" dirty="0" smtClean="0"/>
              <a:t>6.) Benátky – Itálie – Dóžecí palác</a:t>
            </a:r>
          </a:p>
          <a:p>
            <a:r>
              <a:rPr lang="cs-CZ" sz="1200" dirty="0" smtClean="0"/>
              <a:t>7.) Praha – Česká republika – Katedrála sv. Víta, Václava a Vojtěcha</a:t>
            </a:r>
          </a:p>
          <a:p>
            <a:r>
              <a:rPr lang="cs-CZ" sz="1200" dirty="0" smtClean="0"/>
              <a:t>8.) Moskva – Rusko – Chrám Vasila Blaženého</a:t>
            </a:r>
          </a:p>
          <a:p>
            <a:r>
              <a:rPr lang="cs-CZ" sz="1200" dirty="0" smtClean="0"/>
              <a:t>9.) Řím – Itálie – Koloseum</a:t>
            </a:r>
          </a:p>
          <a:p>
            <a:r>
              <a:rPr lang="cs-CZ" sz="1200" dirty="0" smtClean="0"/>
              <a:t>10.) Barcelona – Španělsko – </a:t>
            </a:r>
            <a:r>
              <a:rPr lang="cs-CZ" sz="1200" dirty="0" err="1" smtClean="0"/>
              <a:t>Sagrada</a:t>
            </a:r>
            <a:r>
              <a:rPr lang="cs-CZ" sz="1200" dirty="0" smtClean="0"/>
              <a:t> </a:t>
            </a:r>
            <a:r>
              <a:rPr lang="cs-CZ" sz="1200" dirty="0" err="1" smtClean="0"/>
              <a:t>Familia</a:t>
            </a:r>
            <a:endParaRPr lang="cs-CZ" sz="1200" dirty="0" smtClean="0"/>
          </a:p>
          <a:p>
            <a:r>
              <a:rPr lang="cs-CZ" sz="1200" dirty="0" smtClean="0"/>
              <a:t>11.) New York – USA – Socha svobody</a:t>
            </a:r>
          </a:p>
          <a:p>
            <a:r>
              <a:rPr lang="cs-CZ" sz="1200" dirty="0" smtClean="0"/>
              <a:t>12.) </a:t>
            </a:r>
            <a:r>
              <a:rPr lang="cs-CZ" sz="1200" dirty="0" err="1" smtClean="0"/>
              <a:t>Ágra</a:t>
            </a:r>
            <a:r>
              <a:rPr lang="cs-CZ" sz="1200" dirty="0" smtClean="0"/>
              <a:t> – Indie – </a:t>
            </a:r>
            <a:r>
              <a:rPr lang="cs-CZ" sz="1200" dirty="0" err="1" smtClean="0"/>
              <a:t>Tádž</a:t>
            </a:r>
            <a:r>
              <a:rPr lang="cs-CZ" sz="1200" dirty="0" smtClean="0"/>
              <a:t> </a:t>
            </a:r>
            <a:r>
              <a:rPr lang="cs-CZ" sz="1200" dirty="0" err="1" smtClean="0"/>
              <a:t>Mahál</a:t>
            </a:r>
            <a:endParaRPr lang="cs-CZ" sz="1200" dirty="0" smtClean="0"/>
          </a:p>
          <a:p>
            <a:r>
              <a:rPr lang="cs-CZ" sz="1200" dirty="0" smtClean="0"/>
              <a:t>13.) Sydney – Austrálie – Opera House</a:t>
            </a:r>
          </a:p>
          <a:p>
            <a:r>
              <a:rPr lang="cs-CZ" sz="1200" dirty="0" smtClean="0"/>
              <a:t>14.) Gíza – Egypt – Velká sfinga</a:t>
            </a:r>
          </a:p>
          <a:p>
            <a:r>
              <a:rPr lang="cs-CZ" sz="1200" dirty="0" smtClean="0"/>
              <a:t>15.) Peking – Čínská lidová republika – Zakázané město</a:t>
            </a:r>
          </a:p>
          <a:p>
            <a:r>
              <a:rPr lang="cs-CZ" sz="1200" dirty="0" smtClean="0"/>
              <a:t>16.) Washington D.C. – USA – Bílý dům</a:t>
            </a:r>
          </a:p>
          <a:p>
            <a:r>
              <a:rPr lang="cs-CZ" sz="1200" dirty="0" smtClean="0"/>
              <a:t>17.) Jeruzalém – Izrael/Palestina – Chrámová hora</a:t>
            </a:r>
          </a:p>
          <a:p>
            <a:r>
              <a:rPr lang="cs-CZ" sz="1200" dirty="0" smtClean="0"/>
              <a:t>18.) Rio de </a:t>
            </a:r>
            <a:r>
              <a:rPr lang="cs-CZ" sz="1200" dirty="0" err="1" smtClean="0"/>
              <a:t>Janeiro</a:t>
            </a:r>
            <a:r>
              <a:rPr lang="cs-CZ" sz="1200" dirty="0" smtClean="0"/>
              <a:t> – Brazílie – Socha Krista Spasitele</a:t>
            </a:r>
          </a:p>
          <a:p>
            <a:r>
              <a:rPr lang="cs-CZ" sz="1200" dirty="0" smtClean="0"/>
              <a:t>19.) </a:t>
            </a:r>
            <a:r>
              <a:rPr lang="cs-CZ" sz="1200" dirty="0" smtClean="0"/>
              <a:t>Machu </a:t>
            </a:r>
            <a:r>
              <a:rPr lang="cs-CZ" sz="1200" dirty="0" err="1" smtClean="0"/>
              <a:t>Picchu</a:t>
            </a:r>
            <a:r>
              <a:rPr lang="cs-CZ" sz="1200" dirty="0" smtClean="0"/>
              <a:t> - Peru – Chrám boha Slunce </a:t>
            </a:r>
            <a:r>
              <a:rPr lang="cs-CZ" sz="1200" dirty="0" err="1" smtClean="0"/>
              <a:t>Inti</a:t>
            </a:r>
            <a:r>
              <a:rPr lang="cs-CZ" sz="1200" dirty="0" smtClean="0"/>
              <a:t> </a:t>
            </a:r>
          </a:p>
          <a:p>
            <a:r>
              <a:rPr lang="cs-CZ" sz="1200" dirty="0" smtClean="0"/>
              <a:t>20.) Dubaj – Spojené arabské emiráty – </a:t>
            </a:r>
            <a:r>
              <a:rPr lang="cs-CZ" sz="1200" dirty="0" err="1" smtClean="0"/>
              <a:t>Burž</a:t>
            </a:r>
            <a:r>
              <a:rPr lang="cs-CZ" sz="1200" dirty="0" smtClean="0"/>
              <a:t> </a:t>
            </a:r>
            <a:r>
              <a:rPr lang="cs-CZ" sz="1200" dirty="0" err="1" smtClean="0"/>
              <a:t>Chálífa</a:t>
            </a:r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937887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HODNOCENÍ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 smtClean="0"/>
              <a:t>5.TŘÍDY: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16 – 20 bodů </a:t>
            </a:r>
            <a:r>
              <a:rPr lang="cs-CZ" sz="2400" dirty="0" smtClean="0">
                <a:solidFill>
                  <a:schemeClr val="tx1"/>
                </a:solidFill>
              </a:rPr>
              <a:t>– gratulujeme, máš skvělé znalosti a výborný přehled, z tebe něco bude </a:t>
            </a:r>
            <a:r>
              <a:rPr lang="cs-CZ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cs-CZ" sz="2400" dirty="0" smtClean="0">
              <a:solidFill>
                <a:schemeClr val="tx1"/>
              </a:solidFill>
            </a:endParaRPr>
          </a:p>
          <a:p>
            <a:r>
              <a:rPr lang="cs-CZ" sz="2400" dirty="0" smtClean="0">
                <a:solidFill>
                  <a:srgbClr val="FF0000"/>
                </a:solidFill>
              </a:rPr>
              <a:t>12 – 15 bodů </a:t>
            </a:r>
            <a:r>
              <a:rPr lang="cs-CZ" sz="2400" dirty="0" smtClean="0">
                <a:solidFill>
                  <a:schemeClr val="tx1"/>
                </a:solidFill>
              </a:rPr>
              <a:t>– ve svých znalostech máš jen malé nedostatky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8 – 11 bodů </a:t>
            </a:r>
            <a:r>
              <a:rPr lang="cs-CZ" sz="2400" dirty="0" smtClean="0">
                <a:solidFill>
                  <a:schemeClr val="tx1"/>
                </a:solidFill>
              </a:rPr>
              <a:t>– průměrné znalosti, ale není to beznadějné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4 – 7 bodů </a:t>
            </a:r>
            <a:r>
              <a:rPr lang="cs-CZ" sz="2400" dirty="0" smtClean="0">
                <a:solidFill>
                  <a:schemeClr val="tx1"/>
                </a:solidFill>
              </a:rPr>
              <a:t>– máš velké mezery, chce to více zabrat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0 – 4 body </a:t>
            </a:r>
            <a:r>
              <a:rPr lang="cs-CZ" sz="2400" dirty="0" smtClean="0">
                <a:solidFill>
                  <a:schemeClr val="tx1"/>
                </a:solidFill>
              </a:rPr>
              <a:t>– je potřeba otevřít oči, odložit mobil a sledovat svět kolem sebe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7403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4937125"/>
          </a:xfrm>
        </p:spPr>
        <p:txBody>
          <a:bodyPr/>
          <a:lstStyle/>
          <a:p>
            <a:r>
              <a:rPr lang="cs-CZ" sz="2400" b="1" dirty="0"/>
              <a:t>9</a:t>
            </a:r>
            <a:r>
              <a:rPr lang="cs-CZ" sz="2400" b="1" dirty="0" smtClean="0"/>
              <a:t>.TŘÍDY: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32 </a:t>
            </a:r>
            <a:r>
              <a:rPr lang="cs-CZ" sz="2400" dirty="0">
                <a:solidFill>
                  <a:srgbClr val="FF0000"/>
                </a:solidFill>
              </a:rPr>
              <a:t>– </a:t>
            </a:r>
            <a:r>
              <a:rPr lang="cs-CZ" sz="2400" dirty="0" smtClean="0">
                <a:solidFill>
                  <a:srgbClr val="FF0000"/>
                </a:solidFill>
              </a:rPr>
              <a:t>40 </a:t>
            </a:r>
            <a:r>
              <a:rPr lang="cs-CZ" sz="2400" dirty="0">
                <a:solidFill>
                  <a:srgbClr val="FF0000"/>
                </a:solidFill>
              </a:rPr>
              <a:t>bodů </a:t>
            </a:r>
            <a:r>
              <a:rPr lang="cs-CZ" sz="2400" dirty="0">
                <a:solidFill>
                  <a:schemeClr val="tx1"/>
                </a:solidFill>
              </a:rPr>
              <a:t>– gratulujeme, máš skvělé znalosti a výborný přehled, z tebe něco bude </a:t>
            </a:r>
            <a:r>
              <a:rPr lang="cs-CZ" sz="2400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 smtClean="0">
                <a:solidFill>
                  <a:srgbClr val="FF0000"/>
                </a:solidFill>
              </a:rPr>
              <a:t>24 </a:t>
            </a:r>
            <a:r>
              <a:rPr lang="cs-CZ" sz="2400" dirty="0">
                <a:solidFill>
                  <a:srgbClr val="FF0000"/>
                </a:solidFill>
              </a:rPr>
              <a:t>– </a:t>
            </a:r>
            <a:r>
              <a:rPr lang="cs-CZ" sz="2400" dirty="0" smtClean="0">
                <a:solidFill>
                  <a:srgbClr val="FF0000"/>
                </a:solidFill>
              </a:rPr>
              <a:t>31 </a:t>
            </a:r>
            <a:r>
              <a:rPr lang="cs-CZ" sz="2400" dirty="0">
                <a:solidFill>
                  <a:srgbClr val="FF0000"/>
                </a:solidFill>
              </a:rPr>
              <a:t>bodů </a:t>
            </a:r>
            <a:r>
              <a:rPr lang="cs-CZ" sz="2400" dirty="0">
                <a:solidFill>
                  <a:schemeClr val="tx1"/>
                </a:solidFill>
              </a:rPr>
              <a:t>– ve svých znalostech máš jen malé nedostatky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16 </a:t>
            </a:r>
            <a:r>
              <a:rPr lang="cs-CZ" sz="2400" dirty="0">
                <a:solidFill>
                  <a:srgbClr val="FF0000"/>
                </a:solidFill>
              </a:rPr>
              <a:t>– </a:t>
            </a:r>
            <a:r>
              <a:rPr lang="cs-CZ" sz="2400" dirty="0" smtClean="0">
                <a:solidFill>
                  <a:srgbClr val="FF0000"/>
                </a:solidFill>
              </a:rPr>
              <a:t>23 </a:t>
            </a:r>
            <a:r>
              <a:rPr lang="cs-CZ" sz="2400" dirty="0">
                <a:solidFill>
                  <a:srgbClr val="FF0000"/>
                </a:solidFill>
              </a:rPr>
              <a:t>bodů </a:t>
            </a:r>
            <a:r>
              <a:rPr lang="cs-CZ" sz="2400" dirty="0">
                <a:solidFill>
                  <a:schemeClr val="tx1"/>
                </a:solidFill>
              </a:rPr>
              <a:t>– průměrné znalosti, ale není to beznadějné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8 </a:t>
            </a:r>
            <a:r>
              <a:rPr lang="cs-CZ" sz="2400" dirty="0">
                <a:solidFill>
                  <a:srgbClr val="FF0000"/>
                </a:solidFill>
              </a:rPr>
              <a:t>– </a:t>
            </a:r>
            <a:r>
              <a:rPr lang="cs-CZ" sz="2400" dirty="0" smtClean="0">
                <a:solidFill>
                  <a:srgbClr val="FF0000"/>
                </a:solidFill>
              </a:rPr>
              <a:t>15 </a:t>
            </a:r>
            <a:r>
              <a:rPr lang="cs-CZ" sz="2400" dirty="0">
                <a:solidFill>
                  <a:srgbClr val="FF0000"/>
                </a:solidFill>
              </a:rPr>
              <a:t>bodů </a:t>
            </a:r>
            <a:r>
              <a:rPr lang="cs-CZ" sz="2400" dirty="0">
                <a:solidFill>
                  <a:schemeClr val="tx1"/>
                </a:solidFill>
              </a:rPr>
              <a:t>– máš velké mezery, chce to více zabrat</a:t>
            </a:r>
          </a:p>
          <a:p>
            <a:r>
              <a:rPr lang="cs-CZ" sz="2400" dirty="0">
                <a:solidFill>
                  <a:srgbClr val="FF0000"/>
                </a:solidFill>
              </a:rPr>
              <a:t>0 – </a:t>
            </a:r>
            <a:r>
              <a:rPr lang="cs-CZ" sz="2400" dirty="0" smtClean="0">
                <a:solidFill>
                  <a:srgbClr val="FF0000"/>
                </a:solidFill>
              </a:rPr>
              <a:t>7 </a:t>
            </a:r>
            <a:r>
              <a:rPr lang="cs-CZ" sz="2400" dirty="0">
                <a:solidFill>
                  <a:srgbClr val="FF0000"/>
                </a:solidFill>
              </a:rPr>
              <a:t>body </a:t>
            </a:r>
            <a:r>
              <a:rPr lang="cs-CZ" sz="2400" dirty="0">
                <a:solidFill>
                  <a:schemeClr val="tx1"/>
                </a:solidFill>
              </a:rPr>
              <a:t>– je potřeba otevřít oči, odložit mobil a sledovat svět kolem sebe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85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4819" name="Zástupný symbol pro obsah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cs-CZ" altLang="cs-CZ" sz="9600" b="1" smtClean="0"/>
              <a:t>KONEC</a:t>
            </a:r>
          </a:p>
        </p:txBody>
      </p:sp>
      <p:pic>
        <p:nvPicPr>
          <p:cNvPr id="34820" name="Obrázek 3" descr="ind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670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cs-CZ" b="1" u="sng" smtClean="0"/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152400" y="838200"/>
            <a:ext cx="8534400" cy="5287963"/>
          </a:xfrm>
        </p:spPr>
        <p:txBody>
          <a:bodyPr/>
          <a:lstStyle/>
          <a:p>
            <a:pPr lvl="1" algn="ctr" eaLnBrk="1" hangingPunct="1">
              <a:buFontTx/>
              <a:buNone/>
            </a:pPr>
            <a:r>
              <a:rPr lang="cs-CZ" altLang="cs-CZ" sz="9600" b="1" smtClean="0">
                <a:solidFill>
                  <a:srgbClr val="FF0000"/>
                </a:solidFill>
                <a:latin typeface="Comic Sans MS" panose="030F0702030302020204" pitchFamily="66" charset="0"/>
              </a:rPr>
              <a:t>EVROPSKÉ </a:t>
            </a:r>
          </a:p>
          <a:p>
            <a:pPr lvl="1" algn="ctr" eaLnBrk="1" hangingPunct="1">
              <a:buFontTx/>
              <a:buNone/>
            </a:pPr>
            <a:r>
              <a:rPr lang="cs-CZ" altLang="cs-CZ" sz="9600" b="1" smtClean="0">
                <a:solidFill>
                  <a:srgbClr val="FF0000"/>
                </a:solidFill>
                <a:latin typeface="Comic Sans MS" panose="030F0702030302020204" pitchFamily="66" charset="0"/>
              </a:rPr>
              <a:t>A SVĚTOVÉ STAVBY</a:t>
            </a:r>
            <a:endParaRPr lang="cs-CZ" altLang="cs-CZ" sz="960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1.) EVROPA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Zástupný symbol pro obsah 5" descr="Eiffelova_vez_20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600" y="304800"/>
            <a:ext cx="4800600" cy="6400800"/>
          </a:xfrm>
          <a:ln w="38100">
            <a:solidFill>
              <a:schemeClr val="tx2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4343" name="Picture 7" descr="http://www.reise-abc.ch/london/images/tower-bridge-d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65238"/>
            <a:ext cx="7620000" cy="5105400"/>
          </a:xfrm>
          <a:prstGeom prst="rect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pro obsah 3" descr="Braniborská_brán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588" y="1524000"/>
            <a:ext cx="8277225" cy="4800600"/>
          </a:xfrm>
          <a:ln w="38100">
            <a:solidFill>
              <a:schemeClr val="tx2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7" name="Zástupný symbol pro obsah 5" descr="Bratislava,_Hrad,_Slovensko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0900" y="1295400"/>
            <a:ext cx="7572375" cy="5029200"/>
          </a:xfrm>
          <a:ln w="38100">
            <a:solidFill>
              <a:schemeClr val="tx2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pro obsah 3" descr="The-Parthenon-Acropolis-Athens-Greece-Wallpap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219200"/>
            <a:ext cx="7112000" cy="5334000"/>
          </a:xfrm>
          <a:ln w="38100">
            <a:solidFill>
              <a:schemeClr val="tx2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6.) 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8437" name="Picture 5" descr="http://file.mahalo.cz/2016/01/D%C3%B3%C5%BEec%C3%AD-pal%C3%A1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068388"/>
            <a:ext cx="7777163" cy="5497512"/>
          </a:xfrm>
          <a:prstGeom prst="rect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</TotalTime>
  <Words>441</Words>
  <Application>Microsoft Office PowerPoint</Application>
  <PresentationFormat>Předvádění na obrazovce (4:3)</PresentationFormat>
  <Paragraphs>67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4" baseType="lpstr">
      <vt:lpstr>Arial</vt:lpstr>
      <vt:lpstr>Franklin Gothic Medium</vt:lpstr>
      <vt:lpstr>Franklin Gothic Book</vt:lpstr>
      <vt:lpstr>Wingdings 2</vt:lpstr>
      <vt:lpstr>Calibri</vt:lpstr>
      <vt:lpstr>Comic Sans MS</vt:lpstr>
      <vt:lpstr>Cesta</vt:lpstr>
      <vt:lpstr>STAVBY SVĚTA</vt:lpstr>
      <vt:lpstr>Prezentace aplikace PowerPoint</vt:lpstr>
      <vt:lpstr>Prezentace aplikace PowerPoint</vt:lpstr>
      <vt:lpstr>1.) EVROPA</vt:lpstr>
      <vt:lpstr>2.)</vt:lpstr>
      <vt:lpstr>3.)</vt:lpstr>
      <vt:lpstr>4.)</vt:lpstr>
      <vt:lpstr>5.)</vt:lpstr>
      <vt:lpstr>6.) </vt:lpstr>
      <vt:lpstr>7.)</vt:lpstr>
      <vt:lpstr>8.)</vt:lpstr>
      <vt:lpstr>9.)</vt:lpstr>
      <vt:lpstr>10.)</vt:lpstr>
      <vt:lpstr>11.) SVĚT</vt:lpstr>
      <vt:lpstr>12.) </vt:lpstr>
      <vt:lpstr>13.)</vt:lpstr>
      <vt:lpstr>14.)</vt:lpstr>
      <vt:lpstr>15.)</vt:lpstr>
      <vt:lpstr>16.)</vt:lpstr>
      <vt:lpstr>17.)</vt:lpstr>
      <vt:lpstr>18.)</vt:lpstr>
      <vt:lpstr>19.) </vt:lpstr>
      <vt:lpstr>20.)</vt:lpstr>
      <vt:lpstr>SPRÁVNÉ ODPOVĚDI</vt:lpstr>
      <vt:lpstr>HODNOCENÍ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Jirka</dc:creator>
  <cp:lastModifiedBy>JGN</cp:lastModifiedBy>
  <cp:revision>111</cp:revision>
  <cp:lastPrinted>1601-01-01T00:00:00Z</cp:lastPrinted>
  <dcterms:created xsi:type="dcterms:W3CDTF">1601-01-01T00:00:00Z</dcterms:created>
  <dcterms:modified xsi:type="dcterms:W3CDTF">2021-01-11T19:14:50Z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