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6" r:id="rId1"/>
  </p:sldMasterIdLst>
  <p:notesMasterIdLst>
    <p:notesMasterId r:id="rId17"/>
  </p:notesMasterIdLst>
  <p:sldIdLst>
    <p:sldId id="256" r:id="rId2"/>
    <p:sldId id="259" r:id="rId3"/>
    <p:sldId id="271" r:id="rId4"/>
    <p:sldId id="261" r:id="rId5"/>
    <p:sldId id="262" r:id="rId6"/>
    <p:sldId id="272" r:id="rId7"/>
    <p:sldId id="263" r:id="rId8"/>
    <p:sldId id="265" r:id="rId9"/>
    <p:sldId id="266" r:id="rId10"/>
    <p:sldId id="267" r:id="rId11"/>
    <p:sldId id="264" r:id="rId12"/>
    <p:sldId id="268" r:id="rId13"/>
    <p:sldId id="273" r:id="rId14"/>
    <p:sldId id="274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man\Desktop\pr&#367;tok%20potok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man\Desktop\SO&#268;-Turb&#237;na\Turb&#237;na%20m&#283;&#345;en&#237;\turb&#237;na%20v&#253;k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man\Desktop\SO&#268;-Turb&#237;na\Turb&#237;na%20m&#283;&#345;en&#237;\turb&#237;na%20v&#253;ko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man\Desktop\SO&#268;-Turb&#237;na\Turb&#237;na%20m&#283;&#345;en&#237;\turb&#237;na%20v&#253;k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tx1"/>
                </a:solidFill>
              </a:rPr>
              <a:t>Průtok </a:t>
            </a:r>
            <a:r>
              <a:rPr lang="cs-CZ" sz="1800">
                <a:solidFill>
                  <a:schemeClr val="tx1"/>
                </a:solidFill>
              </a:rPr>
              <a:t>potoka</a:t>
            </a:r>
            <a:endParaRPr lang="en-US" sz="18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894667305370995E-2"/>
          <c:y val="0.11159035254893598"/>
          <c:w val="0.88755983982852293"/>
          <c:h val="0.69467276608369832"/>
        </c:manualLayout>
      </c:layout>
      <c:lineChart>
        <c:grouping val="standard"/>
        <c:varyColors val="0"/>
        <c:ser>
          <c:idx val="0"/>
          <c:order val="0"/>
          <c:tx>
            <c:strRef>
              <c:f>List1!$C$3</c:f>
              <c:strCache>
                <c:ptCount val="1"/>
                <c:pt idx="0">
                  <c:v>Průtok (l/s)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List1!$B$4:$B$22</c:f>
              <c:numCache>
                <c:formatCode>d/m/yyyy;@</c:formatCode>
                <c:ptCount val="19"/>
                <c:pt idx="0">
                  <c:v>43352</c:v>
                </c:pt>
                <c:pt idx="1">
                  <c:v>43359</c:v>
                </c:pt>
                <c:pt idx="2">
                  <c:v>43366</c:v>
                </c:pt>
                <c:pt idx="3">
                  <c:v>43373</c:v>
                </c:pt>
                <c:pt idx="4">
                  <c:v>43377</c:v>
                </c:pt>
                <c:pt idx="5">
                  <c:v>43387</c:v>
                </c:pt>
                <c:pt idx="6">
                  <c:v>43403</c:v>
                </c:pt>
                <c:pt idx="7">
                  <c:v>43408</c:v>
                </c:pt>
                <c:pt idx="8">
                  <c:v>43424</c:v>
                </c:pt>
                <c:pt idx="9">
                  <c:v>43431</c:v>
                </c:pt>
                <c:pt idx="10">
                  <c:v>43443</c:v>
                </c:pt>
                <c:pt idx="11">
                  <c:v>43457</c:v>
                </c:pt>
                <c:pt idx="12">
                  <c:v>43470</c:v>
                </c:pt>
                <c:pt idx="13">
                  <c:v>43488</c:v>
                </c:pt>
                <c:pt idx="14">
                  <c:v>43510</c:v>
                </c:pt>
                <c:pt idx="15">
                  <c:v>43528</c:v>
                </c:pt>
                <c:pt idx="16">
                  <c:v>43558</c:v>
                </c:pt>
                <c:pt idx="17">
                  <c:v>43568</c:v>
                </c:pt>
                <c:pt idx="18">
                  <c:v>43583</c:v>
                </c:pt>
              </c:numCache>
            </c:numRef>
          </c:cat>
          <c:val>
            <c:numRef>
              <c:f>List1!$C$4:$C$22</c:f>
              <c:numCache>
                <c:formatCode>General</c:formatCode>
                <c:ptCount val="19"/>
                <c:pt idx="0">
                  <c:v>1.43</c:v>
                </c:pt>
                <c:pt idx="1">
                  <c:v>1.72</c:v>
                </c:pt>
                <c:pt idx="2">
                  <c:v>2.0499999999999998</c:v>
                </c:pt>
                <c:pt idx="3">
                  <c:v>1.84</c:v>
                </c:pt>
                <c:pt idx="4">
                  <c:v>1.72</c:v>
                </c:pt>
                <c:pt idx="5">
                  <c:v>1.62</c:v>
                </c:pt>
                <c:pt idx="6">
                  <c:v>1.72</c:v>
                </c:pt>
                <c:pt idx="7">
                  <c:v>1.72</c:v>
                </c:pt>
                <c:pt idx="8">
                  <c:v>1.63</c:v>
                </c:pt>
                <c:pt idx="9">
                  <c:v>1.4</c:v>
                </c:pt>
                <c:pt idx="10">
                  <c:v>1.56</c:v>
                </c:pt>
                <c:pt idx="11">
                  <c:v>1.44</c:v>
                </c:pt>
                <c:pt idx="12">
                  <c:v>1.5</c:v>
                </c:pt>
                <c:pt idx="13">
                  <c:v>1.55</c:v>
                </c:pt>
                <c:pt idx="14">
                  <c:v>2.23</c:v>
                </c:pt>
                <c:pt idx="15">
                  <c:v>2.71</c:v>
                </c:pt>
                <c:pt idx="16">
                  <c:v>3.8</c:v>
                </c:pt>
                <c:pt idx="17">
                  <c:v>3.16</c:v>
                </c:pt>
                <c:pt idx="18">
                  <c:v>2.68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0B-4A59-B6FE-807F1DFC8A7B}"/>
            </c:ext>
          </c:extLst>
        </c:ser>
        <c:ser>
          <c:idx val="1"/>
          <c:order val="1"/>
          <c:tx>
            <c:strRef>
              <c:f>List1!$D$3</c:f>
              <c:strCache>
                <c:ptCount val="1"/>
                <c:pt idx="0">
                  <c:v>Poznámka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List1!$B$4:$B$22</c:f>
              <c:numCache>
                <c:formatCode>d/m/yyyy;@</c:formatCode>
                <c:ptCount val="19"/>
                <c:pt idx="0">
                  <c:v>43352</c:v>
                </c:pt>
                <c:pt idx="1">
                  <c:v>43359</c:v>
                </c:pt>
                <c:pt idx="2">
                  <c:v>43366</c:v>
                </c:pt>
                <c:pt idx="3">
                  <c:v>43373</c:v>
                </c:pt>
                <c:pt idx="4">
                  <c:v>43377</c:v>
                </c:pt>
                <c:pt idx="5">
                  <c:v>43387</c:v>
                </c:pt>
                <c:pt idx="6">
                  <c:v>43403</c:v>
                </c:pt>
                <c:pt idx="7">
                  <c:v>43408</c:v>
                </c:pt>
                <c:pt idx="8">
                  <c:v>43424</c:v>
                </c:pt>
                <c:pt idx="9">
                  <c:v>43431</c:v>
                </c:pt>
                <c:pt idx="10">
                  <c:v>43443</c:v>
                </c:pt>
                <c:pt idx="11">
                  <c:v>43457</c:v>
                </c:pt>
                <c:pt idx="12">
                  <c:v>43470</c:v>
                </c:pt>
                <c:pt idx="13">
                  <c:v>43488</c:v>
                </c:pt>
                <c:pt idx="14">
                  <c:v>43510</c:v>
                </c:pt>
                <c:pt idx="15">
                  <c:v>43528</c:v>
                </c:pt>
                <c:pt idx="16">
                  <c:v>43558</c:v>
                </c:pt>
                <c:pt idx="17">
                  <c:v>43568</c:v>
                </c:pt>
                <c:pt idx="18">
                  <c:v>43583</c:v>
                </c:pt>
              </c:numCache>
            </c:numRef>
          </c:cat>
          <c:val>
            <c:numRef>
              <c:f>List1!$D$4:$D$22</c:f>
              <c:numCache>
                <c:formatCode>General</c:formatCode>
                <c:ptCount val="19"/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0B-4A59-B6FE-807F1DFC8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648960"/>
        <c:axId val="178650496"/>
      </c:lineChart>
      <c:dateAx>
        <c:axId val="178648960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8650496"/>
        <c:crosses val="autoZero"/>
        <c:auto val="1"/>
        <c:lblOffset val="100"/>
        <c:baseTimeUnit val="days"/>
        <c:majorUnit val="7"/>
        <c:majorTimeUnit val="days"/>
      </c:dateAx>
      <c:valAx>
        <c:axId val="17865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cs-CZ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Q[l·s</a:t>
                </a:r>
                <a:r>
                  <a:rPr lang="cs-CZ" baseline="30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-1</a:t>
                </a:r>
                <a:r>
                  <a:rPr lang="cs-CZ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]</a:t>
                </a:r>
                <a:endParaRPr lang="cs-CZ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3901760889712697E-2"/>
              <c:y val="4.213246782925980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864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Závislost výkonu na otáčkách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56779294993189E-2"/>
          <c:y val="0.11691098252352776"/>
          <c:w val="0.9117950762483803"/>
          <c:h val="0.80996601204147656"/>
        </c:manualLayout>
      </c:layout>
      <c:scatterChart>
        <c:scatterStyle val="lineMarker"/>
        <c:varyColors val="0"/>
        <c:ser>
          <c:idx val="1"/>
          <c:order val="0"/>
          <c:tx>
            <c:v>1,1 l/s</c:v>
          </c:tx>
          <c:spPr>
            <a:ln w="19050"/>
          </c:spPr>
          <c:marker>
            <c:symbol val="circle"/>
            <c:size val="5"/>
          </c:marker>
          <c:xVal>
            <c:numRef>
              <c:f>'Výsun jehly 6mm'!$A$2:$A$8</c:f>
              <c:numCache>
                <c:formatCode>General</c:formatCode>
                <c:ptCount val="7"/>
                <c:pt idx="0">
                  <c:v>88</c:v>
                </c:pt>
                <c:pt idx="1">
                  <c:v>73</c:v>
                </c:pt>
                <c:pt idx="2">
                  <c:v>60</c:v>
                </c:pt>
                <c:pt idx="3">
                  <c:v>51</c:v>
                </c:pt>
                <c:pt idx="4">
                  <c:v>42</c:v>
                </c:pt>
                <c:pt idx="5">
                  <c:v>24</c:v>
                </c:pt>
                <c:pt idx="6">
                  <c:v>7</c:v>
                </c:pt>
              </c:numCache>
            </c:numRef>
          </c:xVal>
          <c:yVal>
            <c:numRef>
              <c:f>'Výsun jehly 6mm'!$E$2:$E$8</c:f>
              <c:numCache>
                <c:formatCode>General</c:formatCode>
                <c:ptCount val="7"/>
                <c:pt idx="0">
                  <c:v>0</c:v>
                </c:pt>
                <c:pt idx="1">
                  <c:v>6.1156285333333331</c:v>
                </c:pt>
                <c:pt idx="2">
                  <c:v>10.053088000000001</c:v>
                </c:pt>
                <c:pt idx="3">
                  <c:v>10.681405999999999</c:v>
                </c:pt>
                <c:pt idx="4">
                  <c:v>10.5557424</c:v>
                </c:pt>
                <c:pt idx="5">
                  <c:v>8.0424704000000009</c:v>
                </c:pt>
                <c:pt idx="6">
                  <c:v>2.6389355999999999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38-4FFF-9266-5C02C4333673}"/>
            </c:ext>
          </c:extLst>
        </c:ser>
        <c:ser>
          <c:idx val="2"/>
          <c:order val="1"/>
          <c:tx>
            <c:v>1,3 l/s</c:v>
          </c:tx>
          <c:spPr>
            <a:ln w="19050" cap="rnd">
              <a:solidFill>
                <a:srgbClr val="FFC000"/>
              </a:solidFill>
              <a:round/>
              <a:headEnd type="none"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'Výsun jehly 7mm'!$A$2:$A$11</c:f>
              <c:numCache>
                <c:formatCode>General</c:formatCode>
                <c:ptCount val="10"/>
                <c:pt idx="0">
                  <c:v>91</c:v>
                </c:pt>
                <c:pt idx="1">
                  <c:v>84</c:v>
                </c:pt>
                <c:pt idx="2">
                  <c:v>77</c:v>
                </c:pt>
                <c:pt idx="3">
                  <c:v>71</c:v>
                </c:pt>
                <c:pt idx="4">
                  <c:v>62</c:v>
                </c:pt>
                <c:pt idx="5">
                  <c:v>54</c:v>
                </c:pt>
                <c:pt idx="6">
                  <c:v>45</c:v>
                </c:pt>
                <c:pt idx="7">
                  <c:v>37</c:v>
                </c:pt>
                <c:pt idx="8">
                  <c:v>27</c:v>
                </c:pt>
                <c:pt idx="9">
                  <c:v>10</c:v>
                </c:pt>
              </c:numCache>
            </c:numRef>
          </c:xVal>
          <c:yVal>
            <c:numRef>
              <c:f>'Výsun jehly 7mm'!$E$2:$E$11</c:f>
              <c:numCache>
                <c:formatCode>General</c:formatCode>
                <c:ptCount val="10"/>
                <c:pt idx="0">
                  <c:v>0</c:v>
                </c:pt>
                <c:pt idx="1">
                  <c:v>3.5185807999999996</c:v>
                </c:pt>
                <c:pt idx="2">
                  <c:v>6.4507314666666673</c:v>
                </c:pt>
                <c:pt idx="3">
                  <c:v>8.9221155999999997</c:v>
                </c:pt>
                <c:pt idx="4">
                  <c:v>10.388190933333334</c:v>
                </c:pt>
                <c:pt idx="5">
                  <c:v>11.309724000000001</c:v>
                </c:pt>
                <c:pt idx="6">
                  <c:v>11.309723999999999</c:v>
                </c:pt>
                <c:pt idx="7">
                  <c:v>10.848957466666668</c:v>
                </c:pt>
                <c:pt idx="8">
                  <c:v>9.047779199999999</c:v>
                </c:pt>
                <c:pt idx="9">
                  <c:v>4.1887866666666662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38-4FFF-9266-5C02C4333673}"/>
            </c:ext>
          </c:extLst>
        </c:ser>
        <c:ser>
          <c:idx val="3"/>
          <c:order val="2"/>
          <c:tx>
            <c:v>1,52 l/s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'Výsun jehly 8mm'!$A$2:$A$21</c:f>
              <c:numCache>
                <c:formatCode>General</c:formatCode>
                <c:ptCount val="20"/>
                <c:pt idx="0">
                  <c:v>92</c:v>
                </c:pt>
                <c:pt idx="1">
                  <c:v>85</c:v>
                </c:pt>
                <c:pt idx="2">
                  <c:v>79</c:v>
                </c:pt>
                <c:pt idx="3">
                  <c:v>74</c:v>
                </c:pt>
                <c:pt idx="4">
                  <c:v>68</c:v>
                </c:pt>
                <c:pt idx="5">
                  <c:v>62</c:v>
                </c:pt>
                <c:pt idx="6">
                  <c:v>56</c:v>
                </c:pt>
                <c:pt idx="7">
                  <c:v>50</c:v>
                </c:pt>
                <c:pt idx="8">
                  <c:v>43</c:v>
                </c:pt>
                <c:pt idx="9">
                  <c:v>37</c:v>
                </c:pt>
                <c:pt idx="10">
                  <c:v>37</c:v>
                </c:pt>
                <c:pt idx="11">
                  <c:v>29</c:v>
                </c:pt>
                <c:pt idx="12">
                  <c:v>18</c:v>
                </c:pt>
              </c:numCache>
            </c:numRef>
          </c:xVal>
          <c:yVal>
            <c:numRef>
              <c:f>'Výsun jehly 8mm'!$E$2:$E$21</c:f>
              <c:numCache>
                <c:formatCode>General</c:formatCode>
                <c:ptCount val="20"/>
                <c:pt idx="0">
                  <c:v>0</c:v>
                </c:pt>
                <c:pt idx="1">
                  <c:v>3.5604686666666669</c:v>
                </c:pt>
                <c:pt idx="2">
                  <c:v>6.6182829333333331</c:v>
                </c:pt>
                <c:pt idx="3">
                  <c:v>9.2991063999999994</c:v>
                </c:pt>
                <c:pt idx="4">
                  <c:v>11.393499733333334</c:v>
                </c:pt>
                <c:pt idx="5">
                  <c:v>12.985238666666669</c:v>
                </c:pt>
                <c:pt idx="6">
                  <c:v>14.074323200000002</c:v>
                </c:pt>
                <c:pt idx="7">
                  <c:v>14.660753333333332</c:v>
                </c:pt>
                <c:pt idx="8">
                  <c:v>14.409426133333334</c:v>
                </c:pt>
                <c:pt idx="9">
                  <c:v>13.948659599999999</c:v>
                </c:pt>
                <c:pt idx="10">
                  <c:v>13.948659599999999</c:v>
                </c:pt>
                <c:pt idx="11">
                  <c:v>12.147481333333333</c:v>
                </c:pt>
                <c:pt idx="12">
                  <c:v>8.2937975999999995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E38-4FFF-9266-5C02C4333673}"/>
            </c:ext>
          </c:extLst>
        </c:ser>
        <c:ser>
          <c:idx val="4"/>
          <c:order val="3"/>
          <c:tx>
            <c:v>1,9 l/s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</c:marker>
          <c:xVal>
            <c:numRef>
              <c:f>'Výsun jehly 10mm'!$A$2:$A$21</c:f>
              <c:numCache>
                <c:formatCode>General</c:formatCode>
                <c:ptCount val="20"/>
                <c:pt idx="0">
                  <c:v>95</c:v>
                </c:pt>
                <c:pt idx="1">
                  <c:v>89</c:v>
                </c:pt>
                <c:pt idx="2">
                  <c:v>84</c:v>
                </c:pt>
                <c:pt idx="3">
                  <c:v>78</c:v>
                </c:pt>
                <c:pt idx="4">
                  <c:v>74</c:v>
                </c:pt>
                <c:pt idx="5">
                  <c:v>68</c:v>
                </c:pt>
                <c:pt idx="6">
                  <c:v>64</c:v>
                </c:pt>
                <c:pt idx="7">
                  <c:v>60</c:v>
                </c:pt>
                <c:pt idx="8">
                  <c:v>54</c:v>
                </c:pt>
                <c:pt idx="9">
                  <c:v>48</c:v>
                </c:pt>
                <c:pt idx="10">
                  <c:v>44</c:v>
                </c:pt>
                <c:pt idx="11">
                  <c:v>39</c:v>
                </c:pt>
                <c:pt idx="12">
                  <c:v>31</c:v>
                </c:pt>
                <c:pt idx="13">
                  <c:v>23</c:v>
                </c:pt>
              </c:numCache>
            </c:numRef>
          </c:xVal>
          <c:yVal>
            <c:numRef>
              <c:f>'Výsun jehly 10mm'!$E$2:$E$21</c:f>
              <c:numCache>
                <c:formatCode>General</c:formatCode>
                <c:ptCount val="20"/>
                <c:pt idx="0">
                  <c:v>0</c:v>
                </c:pt>
                <c:pt idx="1">
                  <c:v>3.7280201333333332</c:v>
                </c:pt>
                <c:pt idx="2">
                  <c:v>7.0371615999999992</c:v>
                </c:pt>
                <c:pt idx="3">
                  <c:v>9.8017608000000003</c:v>
                </c:pt>
                <c:pt idx="4">
                  <c:v>12.398808533333334</c:v>
                </c:pt>
                <c:pt idx="5">
                  <c:v>14.241874666666668</c:v>
                </c:pt>
                <c:pt idx="6">
                  <c:v>16.084940799999998</c:v>
                </c:pt>
                <c:pt idx="7">
                  <c:v>17.592904000000001</c:v>
                </c:pt>
                <c:pt idx="8">
                  <c:v>18.095558399999998</c:v>
                </c:pt>
                <c:pt idx="9">
                  <c:v>18.095558400000002</c:v>
                </c:pt>
                <c:pt idx="10">
                  <c:v>18.430661333333333</c:v>
                </c:pt>
                <c:pt idx="11">
                  <c:v>17.969894800000002</c:v>
                </c:pt>
                <c:pt idx="12">
                  <c:v>15.582286400000001</c:v>
                </c:pt>
                <c:pt idx="13">
                  <c:v>12.524472133333335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E38-4FFF-9266-5C02C4333673}"/>
            </c:ext>
          </c:extLst>
        </c:ser>
        <c:ser>
          <c:idx val="5"/>
          <c:order val="4"/>
          <c:tx>
            <c:v>2,14 l/s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'Výsun jehly 12mm'!$A$2:$A$21</c:f>
              <c:numCache>
                <c:formatCode>General</c:formatCode>
                <c:ptCount val="20"/>
                <c:pt idx="0">
                  <c:v>97</c:v>
                </c:pt>
                <c:pt idx="1">
                  <c:v>85</c:v>
                </c:pt>
                <c:pt idx="2">
                  <c:v>76</c:v>
                </c:pt>
                <c:pt idx="3">
                  <c:v>73</c:v>
                </c:pt>
                <c:pt idx="4">
                  <c:v>68</c:v>
                </c:pt>
                <c:pt idx="5">
                  <c:v>60</c:v>
                </c:pt>
                <c:pt idx="6">
                  <c:v>51</c:v>
                </c:pt>
                <c:pt idx="7">
                  <c:v>42</c:v>
                </c:pt>
                <c:pt idx="8">
                  <c:v>35</c:v>
                </c:pt>
                <c:pt idx="9">
                  <c:v>26</c:v>
                </c:pt>
                <c:pt idx="10">
                  <c:v>18</c:v>
                </c:pt>
              </c:numCache>
            </c:numRef>
          </c:xVal>
          <c:yVal>
            <c:numRef>
              <c:f>'Výsun jehly 12mm'!$E$2:$E$21</c:f>
              <c:numCache>
                <c:formatCode>General</c:formatCode>
                <c:ptCount val="20"/>
                <c:pt idx="0">
                  <c:v>0</c:v>
                </c:pt>
                <c:pt idx="1">
                  <c:v>7.1209373333333339</c:v>
                </c:pt>
                <c:pt idx="2">
                  <c:v>12.733911466666667</c:v>
                </c:pt>
                <c:pt idx="3">
                  <c:v>15.289071333333334</c:v>
                </c:pt>
                <c:pt idx="4">
                  <c:v>17.0902496</c:v>
                </c:pt>
                <c:pt idx="5">
                  <c:v>20.106176000000001</c:v>
                </c:pt>
                <c:pt idx="6">
                  <c:v>21.362811999999998</c:v>
                </c:pt>
                <c:pt idx="7">
                  <c:v>21.111484799999999</c:v>
                </c:pt>
                <c:pt idx="8">
                  <c:v>20.525054666666669</c:v>
                </c:pt>
                <c:pt idx="9">
                  <c:v>16.336268</c:v>
                </c:pt>
                <c:pt idx="10">
                  <c:v>12.063705599999999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E38-4FFF-9266-5C02C4333673}"/>
            </c:ext>
          </c:extLst>
        </c:ser>
        <c:ser>
          <c:idx val="6"/>
          <c:order val="5"/>
          <c:tx>
            <c:v>2,54 l/s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'Výsun jehly 14mm'!$A$2:$A$21</c:f>
              <c:numCache>
                <c:formatCode>General</c:formatCode>
                <c:ptCount val="20"/>
                <c:pt idx="0">
                  <c:v>98</c:v>
                </c:pt>
                <c:pt idx="1">
                  <c:v>88</c:v>
                </c:pt>
                <c:pt idx="2">
                  <c:v>79</c:v>
                </c:pt>
                <c:pt idx="3">
                  <c:v>75</c:v>
                </c:pt>
                <c:pt idx="4">
                  <c:v>72</c:v>
                </c:pt>
                <c:pt idx="5">
                  <c:v>63</c:v>
                </c:pt>
                <c:pt idx="6">
                  <c:v>56</c:v>
                </c:pt>
                <c:pt idx="7">
                  <c:v>52</c:v>
                </c:pt>
                <c:pt idx="8">
                  <c:v>48</c:v>
                </c:pt>
                <c:pt idx="9">
                  <c:v>41</c:v>
                </c:pt>
                <c:pt idx="10">
                  <c:v>22</c:v>
                </c:pt>
              </c:numCache>
            </c:numRef>
          </c:xVal>
          <c:yVal>
            <c:numRef>
              <c:f>'Výsun jehly 14mm'!$E$2:$E$21</c:f>
              <c:numCache>
                <c:formatCode>General</c:formatCode>
                <c:ptCount val="20"/>
                <c:pt idx="0">
                  <c:v>0</c:v>
                </c:pt>
                <c:pt idx="1">
                  <c:v>7.3722645333333334</c:v>
                </c:pt>
                <c:pt idx="2">
                  <c:v>13.236565866666666</c:v>
                </c:pt>
                <c:pt idx="3">
                  <c:v>15.70795</c:v>
                </c:pt>
                <c:pt idx="4">
                  <c:v>18.095558399999998</c:v>
                </c:pt>
                <c:pt idx="5">
                  <c:v>21.111484799999999</c:v>
                </c:pt>
                <c:pt idx="6">
                  <c:v>23.457205333333334</c:v>
                </c:pt>
                <c:pt idx="7">
                  <c:v>23.959859733333332</c:v>
                </c:pt>
                <c:pt idx="8">
                  <c:v>24.127411200000001</c:v>
                </c:pt>
                <c:pt idx="9">
                  <c:v>24.043635466666668</c:v>
                </c:pt>
                <c:pt idx="10">
                  <c:v>14.744529066666667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E38-4FFF-9266-5C02C4333673}"/>
            </c:ext>
          </c:extLst>
        </c:ser>
        <c:ser>
          <c:idx val="10"/>
          <c:order val="9"/>
          <c:tx>
            <c:v>2,93 l/s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'Výsun jehly 16mm'!$A$2:$A$21</c:f>
              <c:numCache>
                <c:formatCode>General</c:formatCode>
                <c:ptCount val="20"/>
                <c:pt idx="0">
                  <c:v>100</c:v>
                </c:pt>
                <c:pt idx="1">
                  <c:v>89</c:v>
                </c:pt>
                <c:pt idx="2">
                  <c:v>82</c:v>
                </c:pt>
                <c:pt idx="3">
                  <c:v>78</c:v>
                </c:pt>
                <c:pt idx="4">
                  <c:v>74</c:v>
                </c:pt>
                <c:pt idx="5">
                  <c:v>68</c:v>
                </c:pt>
                <c:pt idx="6">
                  <c:v>62</c:v>
                </c:pt>
                <c:pt idx="7">
                  <c:v>54</c:v>
                </c:pt>
                <c:pt idx="8">
                  <c:v>46</c:v>
                </c:pt>
                <c:pt idx="9">
                  <c:v>40</c:v>
                </c:pt>
                <c:pt idx="10">
                  <c:v>26</c:v>
                </c:pt>
              </c:numCache>
              <c:extLst xmlns:c15="http://schemas.microsoft.com/office/drawing/2012/chart"/>
            </c:numRef>
          </c:xVal>
          <c:yVal>
            <c:numRef>
              <c:f>'Výsun jehly 16mm'!$E$2:$E$21</c:f>
              <c:numCache>
                <c:formatCode>General</c:formatCode>
                <c:ptCount val="20"/>
                <c:pt idx="0">
                  <c:v>0</c:v>
                </c:pt>
                <c:pt idx="1">
                  <c:v>7.4560402666666663</c:v>
                </c:pt>
                <c:pt idx="2">
                  <c:v>13.739220266666667</c:v>
                </c:pt>
                <c:pt idx="3">
                  <c:v>16.336268</c:v>
                </c:pt>
                <c:pt idx="4">
                  <c:v>18.598212799999999</c:v>
                </c:pt>
                <c:pt idx="5">
                  <c:v>22.786999466666668</c:v>
                </c:pt>
                <c:pt idx="6">
                  <c:v>25.970477333333339</c:v>
                </c:pt>
                <c:pt idx="7">
                  <c:v>27.143337599999995</c:v>
                </c:pt>
                <c:pt idx="8">
                  <c:v>26.97578613333334</c:v>
                </c:pt>
                <c:pt idx="9">
                  <c:v>26.808234666666664</c:v>
                </c:pt>
                <c:pt idx="10">
                  <c:v>20.692606133333335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6-0E38-4FFF-9266-5C02C4333673}"/>
            </c:ext>
          </c:extLst>
        </c:ser>
        <c:ser>
          <c:idx val="11"/>
          <c:order val="10"/>
          <c:tx>
            <c:v>3,03 l/s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'Výsun jehly 18mm'!$A$2:$A$21</c:f>
              <c:numCache>
                <c:formatCode>General</c:formatCode>
                <c:ptCount val="20"/>
                <c:pt idx="0">
                  <c:v>101</c:v>
                </c:pt>
                <c:pt idx="1">
                  <c:v>91</c:v>
                </c:pt>
                <c:pt idx="2">
                  <c:v>83</c:v>
                </c:pt>
                <c:pt idx="3">
                  <c:v>80</c:v>
                </c:pt>
                <c:pt idx="4">
                  <c:v>76</c:v>
                </c:pt>
                <c:pt idx="5">
                  <c:v>71</c:v>
                </c:pt>
                <c:pt idx="6">
                  <c:v>64</c:v>
                </c:pt>
                <c:pt idx="7">
                  <c:v>58</c:v>
                </c:pt>
                <c:pt idx="8">
                  <c:v>51</c:v>
                </c:pt>
                <c:pt idx="9">
                  <c:v>44</c:v>
                </c:pt>
                <c:pt idx="10">
                  <c:v>37</c:v>
                </c:pt>
                <c:pt idx="11">
                  <c:v>27</c:v>
                </c:pt>
              </c:numCache>
              <c:extLst xmlns:c15="http://schemas.microsoft.com/office/drawing/2012/chart"/>
            </c:numRef>
          </c:xVal>
          <c:yVal>
            <c:numRef>
              <c:f>'Výsun jehly 18mm'!$E$2:$E$21</c:f>
              <c:numCache>
                <c:formatCode>General</c:formatCode>
                <c:ptCount val="20"/>
                <c:pt idx="0">
                  <c:v>0</c:v>
                </c:pt>
                <c:pt idx="1">
                  <c:v>7.6235917333333338</c:v>
                </c:pt>
                <c:pt idx="2">
                  <c:v>13.906771733333333</c:v>
                </c:pt>
                <c:pt idx="3">
                  <c:v>16.755146666666665</c:v>
                </c:pt>
                <c:pt idx="4">
                  <c:v>19.1008672</c:v>
                </c:pt>
                <c:pt idx="5">
                  <c:v>23.792308266666666</c:v>
                </c:pt>
                <c:pt idx="6">
                  <c:v>26.808234666666664</c:v>
                </c:pt>
                <c:pt idx="7">
                  <c:v>29.153955200000002</c:v>
                </c:pt>
                <c:pt idx="8">
                  <c:v>29.907936800000002</c:v>
                </c:pt>
                <c:pt idx="9">
                  <c:v>29.489058133333334</c:v>
                </c:pt>
                <c:pt idx="10">
                  <c:v>27.897319199999998</c:v>
                </c:pt>
                <c:pt idx="11">
                  <c:v>22.619448000000002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0E38-4FFF-9266-5C02C4333673}"/>
            </c:ext>
          </c:extLst>
        </c:ser>
        <c:ser>
          <c:idx val="12"/>
          <c:order val="11"/>
          <c:tx>
            <c:v>3,23 l/s</c:v>
          </c:tx>
          <c:spPr>
            <a:ln w="190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xVal>
            <c:numRef>
              <c:f>'Výsun jehly 20mm'!$A$2:$A$21</c:f>
              <c:numCache>
                <c:formatCode>General</c:formatCode>
                <c:ptCount val="20"/>
                <c:pt idx="0">
                  <c:v>101</c:v>
                </c:pt>
                <c:pt idx="1">
                  <c:v>91</c:v>
                </c:pt>
                <c:pt idx="2">
                  <c:v>84</c:v>
                </c:pt>
                <c:pt idx="3">
                  <c:v>78</c:v>
                </c:pt>
                <c:pt idx="4">
                  <c:v>72</c:v>
                </c:pt>
                <c:pt idx="5">
                  <c:v>66</c:v>
                </c:pt>
                <c:pt idx="6">
                  <c:v>61</c:v>
                </c:pt>
                <c:pt idx="7">
                  <c:v>54</c:v>
                </c:pt>
                <c:pt idx="8">
                  <c:v>50</c:v>
                </c:pt>
                <c:pt idx="9">
                  <c:v>47</c:v>
                </c:pt>
                <c:pt idx="10">
                  <c:v>40</c:v>
                </c:pt>
                <c:pt idx="11">
                  <c:v>33</c:v>
                </c:pt>
              </c:numCache>
            </c:numRef>
          </c:xVal>
          <c:yVal>
            <c:numRef>
              <c:f>'Výsun jehly 20mm'!$E$2:$E$21</c:f>
              <c:numCache>
                <c:formatCode>General</c:formatCode>
                <c:ptCount val="20"/>
                <c:pt idx="0">
                  <c:v>0</c:v>
                </c:pt>
                <c:pt idx="1">
                  <c:v>7.6235917333333338</c:v>
                </c:pt>
                <c:pt idx="2">
                  <c:v>14.074323199999998</c:v>
                </c:pt>
                <c:pt idx="3">
                  <c:v>19.603521600000001</c:v>
                </c:pt>
                <c:pt idx="4">
                  <c:v>24.127411199999997</c:v>
                </c:pt>
                <c:pt idx="5">
                  <c:v>27.645992000000003</c:v>
                </c:pt>
                <c:pt idx="6">
                  <c:v>30.661918399999998</c:v>
                </c:pt>
                <c:pt idx="7">
                  <c:v>31.667227199999999</c:v>
                </c:pt>
                <c:pt idx="8">
                  <c:v>31.415900000000001</c:v>
                </c:pt>
                <c:pt idx="9">
                  <c:v>31.499675733333333</c:v>
                </c:pt>
                <c:pt idx="10">
                  <c:v>30.159263999999997</c:v>
                </c:pt>
                <c:pt idx="11">
                  <c:v>27.645992000000003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E38-4FFF-9266-5C02C4333673}"/>
            </c:ext>
          </c:extLst>
        </c:ser>
        <c:ser>
          <c:idx val="0"/>
          <c:order val="12"/>
          <c:tx>
            <c:v>3,53 l/s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'Výsun jehly 22mm'!$A$2:$A$21</c:f>
              <c:numCache>
                <c:formatCode>General</c:formatCode>
                <c:ptCount val="20"/>
                <c:pt idx="0">
                  <c:v>102</c:v>
                </c:pt>
                <c:pt idx="1">
                  <c:v>93</c:v>
                </c:pt>
                <c:pt idx="2">
                  <c:v>85</c:v>
                </c:pt>
                <c:pt idx="3">
                  <c:v>80</c:v>
                </c:pt>
                <c:pt idx="4">
                  <c:v>74</c:v>
                </c:pt>
                <c:pt idx="5">
                  <c:v>69</c:v>
                </c:pt>
                <c:pt idx="6">
                  <c:v>62</c:v>
                </c:pt>
                <c:pt idx="7">
                  <c:v>56</c:v>
                </c:pt>
                <c:pt idx="8">
                  <c:v>50</c:v>
                </c:pt>
                <c:pt idx="9">
                  <c:v>43</c:v>
                </c:pt>
                <c:pt idx="10">
                  <c:v>37</c:v>
                </c:pt>
                <c:pt idx="11">
                  <c:v>28</c:v>
                </c:pt>
              </c:numCache>
            </c:numRef>
          </c:xVal>
          <c:yVal>
            <c:numRef>
              <c:f>'Výsun jehly 22mm'!$E$2:$E$21</c:f>
              <c:numCache>
                <c:formatCode>General</c:formatCode>
                <c:ptCount val="20"/>
                <c:pt idx="0">
                  <c:v>0</c:v>
                </c:pt>
                <c:pt idx="1">
                  <c:v>7.7911432000000005</c:v>
                </c:pt>
                <c:pt idx="2">
                  <c:v>14.241874666666668</c:v>
                </c:pt>
                <c:pt idx="3">
                  <c:v>20.106176000000001</c:v>
                </c:pt>
                <c:pt idx="4">
                  <c:v>24.797617066666668</c:v>
                </c:pt>
                <c:pt idx="5">
                  <c:v>28.902628</c:v>
                </c:pt>
                <c:pt idx="6">
                  <c:v>31.164572800000002</c:v>
                </c:pt>
                <c:pt idx="7">
                  <c:v>32.840087466666674</c:v>
                </c:pt>
                <c:pt idx="8">
                  <c:v>33.510293333333337</c:v>
                </c:pt>
                <c:pt idx="9">
                  <c:v>32.421208800000002</c:v>
                </c:pt>
                <c:pt idx="10">
                  <c:v>30.997021333333336</c:v>
                </c:pt>
                <c:pt idx="11">
                  <c:v>25.802925866666669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E38-4FFF-9266-5C02C4333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234560"/>
        <c:axId val="165244928"/>
        <c:extLst>
          <c:ext xmlns:c15="http://schemas.microsoft.com/office/drawing/2012/chart" uri="{02D57815-91ED-43cb-92C2-25804820EDAC}">
            <c15:filteredScatterSeries>
              <c15:ser>
                <c:idx val="7"/>
                <c:order val="6"/>
                <c:tx>
                  <c:v>2,93 l/s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xVal>
                  <c:numRef>
                    <c:extLst>
                      <c:ext uri="{02D57815-91ED-43cb-92C2-25804820EDAC}">
                        <c15:formulaRef>
                          <c15:sqref>'Výsun jehly 16mm'!$A$2:$A$21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100</c:v>
                      </c:pt>
                      <c:pt idx="1">
                        <c:v>89</c:v>
                      </c:pt>
                      <c:pt idx="2">
                        <c:v>82</c:v>
                      </c:pt>
                      <c:pt idx="3">
                        <c:v>78</c:v>
                      </c:pt>
                      <c:pt idx="4">
                        <c:v>74</c:v>
                      </c:pt>
                      <c:pt idx="5">
                        <c:v>68</c:v>
                      </c:pt>
                      <c:pt idx="6">
                        <c:v>62</c:v>
                      </c:pt>
                      <c:pt idx="7">
                        <c:v>54</c:v>
                      </c:pt>
                      <c:pt idx="8">
                        <c:v>46</c:v>
                      </c:pt>
                      <c:pt idx="9">
                        <c:v>40</c:v>
                      </c:pt>
                      <c:pt idx="10">
                        <c:v>26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'Výsun jehly 16mm'!$E$2:$E$21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</c:v>
                      </c:pt>
                      <c:pt idx="1">
                        <c:v>7.4560402666666663</c:v>
                      </c:pt>
                      <c:pt idx="2">
                        <c:v>13.739220266666667</c:v>
                      </c:pt>
                      <c:pt idx="3">
                        <c:v>16.336268</c:v>
                      </c:pt>
                      <c:pt idx="4">
                        <c:v>18.598212799999999</c:v>
                      </c:pt>
                      <c:pt idx="5">
                        <c:v>22.786999466666668</c:v>
                      </c:pt>
                      <c:pt idx="6">
                        <c:v>25.970477333333339</c:v>
                      </c:pt>
                      <c:pt idx="7">
                        <c:v>27.143337599999995</c:v>
                      </c:pt>
                      <c:pt idx="8">
                        <c:v>26.97578613333334</c:v>
                      </c:pt>
                      <c:pt idx="9">
                        <c:v>26.808234666666664</c:v>
                      </c:pt>
                      <c:pt idx="10">
                        <c:v>20.692606133333335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A-0E38-4FFF-9266-5C02C4333673}"/>
                  </c:ext>
                </c:extLst>
              </c15:ser>
            </c15:filteredScatterSeries>
            <c15:filteredScatterSeries>
              <c15:ser>
                <c:idx val="8"/>
                <c:order val="7"/>
                <c:tx>
                  <c:v>3,03 l/s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'Výsun jehly 16mm'!$A$2:$A$21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100</c:v>
                      </c:pt>
                      <c:pt idx="1">
                        <c:v>89</c:v>
                      </c:pt>
                      <c:pt idx="2">
                        <c:v>82</c:v>
                      </c:pt>
                      <c:pt idx="3">
                        <c:v>78</c:v>
                      </c:pt>
                      <c:pt idx="4">
                        <c:v>74</c:v>
                      </c:pt>
                      <c:pt idx="5">
                        <c:v>68</c:v>
                      </c:pt>
                      <c:pt idx="6">
                        <c:v>62</c:v>
                      </c:pt>
                      <c:pt idx="7">
                        <c:v>54</c:v>
                      </c:pt>
                      <c:pt idx="8">
                        <c:v>46</c:v>
                      </c:pt>
                      <c:pt idx="9">
                        <c:v>40</c:v>
                      </c:pt>
                      <c:pt idx="10">
                        <c:v>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'Výsun jehly 16mm'!$E$2:$E$21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</c:v>
                      </c:pt>
                      <c:pt idx="1">
                        <c:v>7.4560402666666663</c:v>
                      </c:pt>
                      <c:pt idx="2">
                        <c:v>13.739220266666667</c:v>
                      </c:pt>
                      <c:pt idx="3">
                        <c:v>16.336268</c:v>
                      </c:pt>
                      <c:pt idx="4">
                        <c:v>18.598212799999999</c:v>
                      </c:pt>
                      <c:pt idx="5">
                        <c:v>22.786999466666668</c:v>
                      </c:pt>
                      <c:pt idx="6">
                        <c:v>25.970477333333339</c:v>
                      </c:pt>
                      <c:pt idx="7">
                        <c:v>27.143337599999995</c:v>
                      </c:pt>
                      <c:pt idx="8">
                        <c:v>26.97578613333334</c:v>
                      </c:pt>
                      <c:pt idx="9">
                        <c:v>26.808234666666664</c:v>
                      </c:pt>
                      <c:pt idx="10">
                        <c:v>20.692606133333335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E38-4FFF-9266-5C02C4333673}"/>
                  </c:ext>
                </c:extLst>
              </c15:ser>
            </c15:filteredScatterSeries>
            <c15:filteredScatterSeries>
              <c15:ser>
                <c:idx val="9"/>
                <c:order val="8"/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'Výsun jehly 16mm'!$A$2:$A$21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100</c:v>
                      </c:pt>
                      <c:pt idx="1">
                        <c:v>89</c:v>
                      </c:pt>
                      <c:pt idx="2">
                        <c:v>82</c:v>
                      </c:pt>
                      <c:pt idx="3">
                        <c:v>78</c:v>
                      </c:pt>
                      <c:pt idx="4">
                        <c:v>74</c:v>
                      </c:pt>
                      <c:pt idx="5">
                        <c:v>68</c:v>
                      </c:pt>
                      <c:pt idx="6">
                        <c:v>62</c:v>
                      </c:pt>
                      <c:pt idx="7">
                        <c:v>54</c:v>
                      </c:pt>
                      <c:pt idx="8">
                        <c:v>46</c:v>
                      </c:pt>
                      <c:pt idx="9">
                        <c:v>40</c:v>
                      </c:pt>
                      <c:pt idx="10">
                        <c:v>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'Výsun jehly 16mm'!$E$2:$E$21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</c:v>
                      </c:pt>
                      <c:pt idx="1">
                        <c:v>7.4560402666666663</c:v>
                      </c:pt>
                      <c:pt idx="2">
                        <c:v>13.739220266666667</c:v>
                      </c:pt>
                      <c:pt idx="3">
                        <c:v>16.336268</c:v>
                      </c:pt>
                      <c:pt idx="4">
                        <c:v>18.598212799999999</c:v>
                      </c:pt>
                      <c:pt idx="5">
                        <c:v>22.786999466666668</c:v>
                      </c:pt>
                      <c:pt idx="6">
                        <c:v>25.970477333333339</c:v>
                      </c:pt>
                      <c:pt idx="7">
                        <c:v>27.143337599999995</c:v>
                      </c:pt>
                      <c:pt idx="8">
                        <c:v>26.97578613333334</c:v>
                      </c:pt>
                      <c:pt idx="9">
                        <c:v>26.808234666666664</c:v>
                      </c:pt>
                      <c:pt idx="10">
                        <c:v>20.692606133333335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E38-4FFF-9266-5C02C4333673}"/>
                  </c:ext>
                </c:extLst>
              </c15:ser>
            </c15:filteredScatterSeries>
          </c:ext>
        </c:extLst>
      </c:scatterChart>
      <c:valAx>
        <c:axId val="165234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n[ot/minutu]</a:t>
                </a:r>
              </a:p>
            </c:rich>
          </c:tx>
          <c:layout>
            <c:manualLayout>
              <c:xMode val="edge"/>
              <c:yMode val="edge"/>
              <c:x val="0.84244103169573503"/>
              <c:y val="0.961511101455312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5244928"/>
        <c:crosses val="autoZero"/>
        <c:crossBetween val="midCat"/>
        <c:majorUnit val="10"/>
      </c:valAx>
      <c:valAx>
        <c:axId val="165244928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b="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cs-CZ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P[W]</a:t>
                </a:r>
              </a:p>
            </c:rich>
          </c:tx>
          <c:layout>
            <c:manualLayout>
              <c:xMode val="edge"/>
              <c:yMode val="edge"/>
              <c:x val="1.1025358324145534E-2"/>
              <c:y val="4.648569352827858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5234560"/>
        <c:crosses val="autoZero"/>
        <c:crossBetween val="midCat"/>
        <c:minorUnit val="1"/>
      </c:valAx>
    </c:plotArea>
    <c:legend>
      <c:legendPos val="r"/>
      <c:layout>
        <c:manualLayout>
          <c:xMode val="edge"/>
          <c:yMode val="edge"/>
          <c:x val="0.8536339407408694"/>
          <c:y val="0.24654369475806412"/>
          <c:w val="0.14636605925913065"/>
          <c:h val="0.49427491984967514"/>
        </c:manualLayout>
      </c:layout>
      <c:overlay val="0"/>
    </c:legend>
    <c:plotVisOnly val="1"/>
    <c:dispBlanksAs val="gap"/>
    <c:showDLblsOverMax val="0"/>
  </c:chart>
  <c:spPr>
    <a:ln>
      <a:solidFill>
        <a:schemeClr val="bg2">
          <a:lumMod val="50000"/>
        </a:schemeClr>
      </a:solidFill>
    </a:ln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Závislo</a:t>
            </a:r>
            <a:r>
              <a:rPr lang="cs-CZ"/>
              <a:t>s</a:t>
            </a:r>
            <a:r>
              <a:rPr lang="en-US"/>
              <a:t>t výkonu na průtoku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366386206195169E-2"/>
          <c:y val="8.2203001636020123E-2"/>
          <c:w val="0.91024513888073977"/>
          <c:h val="0.80405174672528712"/>
        </c:manualLayout>
      </c:layout>
      <c:scatterChart>
        <c:scatterStyle val="lineMarker"/>
        <c:varyColors val="0"/>
        <c:ser>
          <c:idx val="0"/>
          <c:order val="0"/>
          <c:tx>
            <c:strRef>
              <c:f>'Závislot výkonu na průtoku'!$B$2</c:f>
              <c:strCache>
                <c:ptCount val="1"/>
                <c:pt idx="0">
                  <c:v>P[W]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forward val="0.47000000000000003"/>
            <c:dispRSqr val="0"/>
            <c:dispEq val="0"/>
          </c:trendline>
          <c:xVal>
            <c:numRef>
              <c:f>'Závislot výkonu na průtoku'!$A$3:$A$12</c:f>
              <c:numCache>
                <c:formatCode>General</c:formatCode>
                <c:ptCount val="10"/>
                <c:pt idx="0">
                  <c:v>1.1000000000000001</c:v>
                </c:pt>
                <c:pt idx="1">
                  <c:v>1.3</c:v>
                </c:pt>
                <c:pt idx="2">
                  <c:v>1.52</c:v>
                </c:pt>
                <c:pt idx="3">
                  <c:v>1.9</c:v>
                </c:pt>
                <c:pt idx="4">
                  <c:v>2.14</c:v>
                </c:pt>
                <c:pt idx="5">
                  <c:v>2.54</c:v>
                </c:pt>
                <c:pt idx="6">
                  <c:v>2.93</c:v>
                </c:pt>
                <c:pt idx="7">
                  <c:v>3.03</c:v>
                </c:pt>
                <c:pt idx="8">
                  <c:v>3.23</c:v>
                </c:pt>
                <c:pt idx="9">
                  <c:v>3.53</c:v>
                </c:pt>
              </c:numCache>
            </c:numRef>
          </c:xVal>
          <c:yVal>
            <c:numRef>
              <c:f>'Závislot výkonu na průtoku'!$B$3:$B$12</c:f>
              <c:numCache>
                <c:formatCode>General</c:formatCode>
                <c:ptCount val="10"/>
                <c:pt idx="0">
                  <c:v>10.68</c:v>
                </c:pt>
                <c:pt idx="1">
                  <c:v>11.31</c:v>
                </c:pt>
                <c:pt idx="2">
                  <c:v>14.6</c:v>
                </c:pt>
                <c:pt idx="3">
                  <c:v>18.100000000000001</c:v>
                </c:pt>
                <c:pt idx="4">
                  <c:v>21.3</c:v>
                </c:pt>
                <c:pt idx="5">
                  <c:v>23.96</c:v>
                </c:pt>
                <c:pt idx="6">
                  <c:v>27.14</c:v>
                </c:pt>
                <c:pt idx="7">
                  <c:v>29.9</c:v>
                </c:pt>
                <c:pt idx="8">
                  <c:v>31.66</c:v>
                </c:pt>
                <c:pt idx="9">
                  <c:v>33.51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5F-4C40-8879-D192E7E42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266560"/>
        <c:axId val="165268480"/>
      </c:scatterChart>
      <c:valAx>
        <c:axId val="165266560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Q[l·s</a:t>
                </a:r>
                <a:r>
                  <a:rPr lang="cs-CZ" sz="1000" b="0" i="0" u="none" strike="noStrike" baseline="30000">
                    <a:effectLst/>
                  </a:rPr>
                  <a:t>-1</a:t>
                </a:r>
                <a:r>
                  <a:rPr lang="cs-CZ" sz="1000" b="0" i="0" u="none" strike="noStrike" baseline="0">
                    <a:effectLst/>
                  </a:rPr>
                  <a:t>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91292504234288163"/>
              <c:y val="0.9354337833413981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5268480"/>
        <c:crosses val="autoZero"/>
        <c:crossBetween val="midCat"/>
      </c:valAx>
      <c:valAx>
        <c:axId val="16526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P[W]</a:t>
                </a:r>
              </a:p>
            </c:rich>
          </c:tx>
          <c:layout>
            <c:manualLayout>
              <c:xMode val="edge"/>
              <c:yMode val="edge"/>
              <c:x val="1.7883755588673621E-2"/>
              <c:y val="2.195546660862974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5266560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Zá</a:t>
            </a:r>
            <a:r>
              <a:rPr lang="cs-CZ"/>
              <a:t>vislost účinnosti na průtoku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3.8213080745066484E-2"/>
          <c:y val="0.10460372022147316"/>
          <c:w val="0.909973981102286"/>
          <c:h val="0.8299709601278580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'Účinnostní charakteristika'!$A$3:$A$12</c:f>
              <c:numCache>
                <c:formatCode>General</c:formatCode>
                <c:ptCount val="10"/>
                <c:pt idx="0">
                  <c:v>1.1000000000000001</c:v>
                </c:pt>
                <c:pt idx="1">
                  <c:v>1.3</c:v>
                </c:pt>
                <c:pt idx="2">
                  <c:v>1.52</c:v>
                </c:pt>
                <c:pt idx="3">
                  <c:v>1.9</c:v>
                </c:pt>
                <c:pt idx="4">
                  <c:v>2.14</c:v>
                </c:pt>
                <c:pt idx="5">
                  <c:v>2.54</c:v>
                </c:pt>
                <c:pt idx="6">
                  <c:v>2.93</c:v>
                </c:pt>
                <c:pt idx="7">
                  <c:v>3.03</c:v>
                </c:pt>
                <c:pt idx="8">
                  <c:v>3.23</c:v>
                </c:pt>
                <c:pt idx="9">
                  <c:v>3.53</c:v>
                </c:pt>
              </c:numCache>
            </c:numRef>
          </c:xVal>
          <c:yVal>
            <c:numRef>
              <c:f>'Účinnostní charakteristika'!$C$3:$C$12</c:f>
              <c:numCache>
                <c:formatCode>General</c:formatCode>
                <c:ptCount val="10"/>
                <c:pt idx="0">
                  <c:v>63.86</c:v>
                </c:pt>
                <c:pt idx="1">
                  <c:v>57.22</c:v>
                </c:pt>
                <c:pt idx="2">
                  <c:v>63.43</c:v>
                </c:pt>
                <c:pt idx="3">
                  <c:v>63.8</c:v>
                </c:pt>
                <c:pt idx="4">
                  <c:v>65.650000000000006</c:v>
                </c:pt>
                <c:pt idx="5">
                  <c:v>62.47</c:v>
                </c:pt>
                <c:pt idx="6">
                  <c:v>60.92</c:v>
                </c:pt>
                <c:pt idx="7">
                  <c:v>64.91</c:v>
                </c:pt>
                <c:pt idx="8">
                  <c:v>64.47</c:v>
                </c:pt>
                <c:pt idx="9">
                  <c:v>62.43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8B-4921-BD54-B588D13C2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1638127"/>
        <c:axId val="2110267551"/>
      </c:scatterChart>
      <c:valAx>
        <c:axId val="2111638127"/>
        <c:scaling>
          <c:orientation val="minMax"/>
          <c:min val="1.10000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10267551"/>
        <c:crosses val="autoZero"/>
        <c:crossBetween val="midCat"/>
      </c:valAx>
      <c:valAx>
        <c:axId val="211026755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116381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50000"/>
        </a:schemeClr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0.94316</cdr:x>
      <cdr:y>0.90362</cdr:y>
    </cdr:from>
    <cdr:to>
      <cdr:x>1</cdr:x>
      <cdr:y>0.96172</cdr:y>
    </cdr:to>
    <cdr:sp macro="" textlink="">
      <cdr:nvSpPr>
        <cdr:cNvPr id="2" name="TextovéPole 4">
          <a:extLst xmlns:a="http://schemas.openxmlformats.org/drawingml/2006/main">
            <a:ext uri="{FF2B5EF4-FFF2-40B4-BE49-F238E27FC236}">
              <a16:creationId xmlns:a16="http://schemas.microsoft.com/office/drawing/2014/main" id="{492E20A0-CD4E-47D2-A0F7-DB53F692118A}"/>
            </a:ext>
          </a:extLst>
        </cdr:cNvPr>
        <cdr:cNvSpPr txBox="1"/>
      </cdr:nvSpPr>
      <cdr:spPr>
        <a:xfrm xmlns:a="http://schemas.openxmlformats.org/drawingml/2006/main">
          <a:off x="8974454" y="4069126"/>
          <a:ext cx="53893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dirty="0">
              <a:solidFill>
                <a:schemeClr val="tx1">
                  <a:lumMod val="50000"/>
                  <a:lumOff val="50000"/>
                </a:schemeClr>
              </a:solidFill>
            </a:rPr>
            <a:t>Q [l/s]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E95D2-5477-4BEB-AF65-E79B532831D0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01F-A763-49F0-9340-9CE6E525A0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29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DF27-F223-4094-81C8-BF17D35FD04B}" type="datetime1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78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434F-222D-4B8C-8377-C591C19310B3}" type="datetime1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0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5509B-8682-4240-A9BF-665756D2EA0D}" type="datetime1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82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0AFA-10DC-4F83-8386-3EFA374F1973}" type="datetime1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7370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33867-6E61-4B04-9BD3-838568E9443B}" type="datetime1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57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E756C-1E3C-4F6C-80D4-C34FCF4D006E}" type="datetime1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16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0F0F-3665-48FF-AC8C-D826C1728485}" type="datetime1">
              <a:rPr lang="cs-CZ" smtClean="0"/>
              <a:t>27.08.2020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17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2E64-FB88-4EFA-B397-595E925A0EA5}" type="datetime1">
              <a:rPr lang="cs-CZ" smtClean="0"/>
              <a:t>27.08.2020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4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8C5-6F85-437F-8194-DD501A59A72A}" type="datetime1">
              <a:rPr lang="cs-CZ" smtClean="0"/>
              <a:t>27.08.2020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93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584D-19B2-44C7-B957-D09E41C8988E}" type="datetime1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39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2A31-F8BF-489B-84B0-FF8ECAF3CD1B}" type="datetime1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32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0AFA-10DC-4F83-8386-3EFA374F1973}" type="datetime1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D8DF-9071-4539-9519-62A38BEE9FBB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B75FAA-4B59-43B7-80AB-13F6CFDF99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954" y="6199701"/>
            <a:ext cx="334219" cy="5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C8612-9103-4582-A3A5-A7B9AA0BF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6108" y="318782"/>
            <a:ext cx="7524924" cy="6082017"/>
          </a:xfrm>
        </p:spPr>
        <p:txBody>
          <a:bodyPr>
            <a:normAutofit/>
          </a:bodyPr>
          <a:lstStyle/>
          <a:p>
            <a:pPr algn="l"/>
            <a:r>
              <a:rPr lang="cs-CZ" sz="5400" dirty="0"/>
              <a:t>Využití energie velmi malého vodního toku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5300" dirty="0"/>
              <a:t>Matyáš Háze</a:t>
            </a:r>
            <a:br>
              <a:rPr lang="cs-CZ" dirty="0"/>
            </a:br>
            <a:r>
              <a:rPr lang="cs-CZ" sz="4200" dirty="0"/>
              <a:t>Jiráskovo gymnázium, Řezníčkova 451, 547 01 Náchod</a:t>
            </a:r>
            <a:br>
              <a:rPr lang="cs-CZ" sz="4200" dirty="0"/>
            </a:br>
            <a:r>
              <a:rPr lang="cs-CZ" sz="4200" dirty="0"/>
              <a:t>Královehradecký kraj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EF381FA-6AC5-4A59-AA72-66AFB995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2" y="285226"/>
            <a:ext cx="3563861" cy="36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5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4E484CFA-44A6-4622-B616-6E5F1D0461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716006"/>
              </p:ext>
            </p:extLst>
          </p:nvPr>
        </p:nvGraphicFramePr>
        <p:xfrm>
          <a:off x="1650621" y="973123"/>
          <a:ext cx="9481570" cy="450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492E20A0-CD4E-47D2-A0F7-DB53F692118A}"/>
              </a:ext>
            </a:extLst>
          </p:cNvPr>
          <p:cNvSpPr txBox="1"/>
          <p:nvPr/>
        </p:nvSpPr>
        <p:spPr>
          <a:xfrm>
            <a:off x="1677798" y="1098958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η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[%]</a:t>
            </a:r>
          </a:p>
        </p:txBody>
      </p:sp>
    </p:spTree>
    <p:extLst>
      <p:ext uri="{BB962C8B-B14F-4D97-AF65-F5344CB8AC3E}">
        <p14:creationId xmlns:p14="http://schemas.microsoft.com/office/powerpoint/2010/main" val="47083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01E43-E4BB-4829-9D86-29DB50306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a výroba plunžrového čerpadla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B32AFBF-C9DA-4841-93DA-8BCEB4690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53" y="1808847"/>
            <a:ext cx="3246540" cy="4351338"/>
          </a:xfrm>
        </p:spPr>
        <p:txBody>
          <a:bodyPr/>
          <a:lstStyle/>
          <a:p>
            <a:r>
              <a:rPr lang="cs-CZ" dirty="0"/>
              <a:t>Plunžr je utěsněn lojovou provazcovou ucpávkou do vodních čerpadel</a:t>
            </a:r>
          </a:p>
          <a:p>
            <a:r>
              <a:rPr lang="cs-CZ" dirty="0"/>
              <a:t>Výtlak čerpadla - 12 metrů.</a:t>
            </a:r>
          </a:p>
          <a:p>
            <a:r>
              <a:rPr lang="cs-CZ" dirty="0"/>
              <a:t>Za den vyčerpá do této výšky okolo 1600 litrů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06B9A86-B850-45C4-A1E2-A8F26F014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307" y="1455057"/>
            <a:ext cx="3856264" cy="51416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F42175D-F8DE-42A6-BF35-BF121DEA7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712" y="1723039"/>
            <a:ext cx="4093827" cy="43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91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77BDB-FE69-48EF-9CF3-FEA43668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5753FD9-FFF4-4EC9-8640-38AC1B8DC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08695" y="-427187"/>
            <a:ext cx="5580000" cy="743999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7964E07-63A7-4E12-92F2-54D38FDF39F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59356" y="1408766"/>
            <a:ext cx="558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ECC2B-AD81-4762-A95B-B29C8524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čerpadlo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80089FF6-C45B-4461-845F-13E34C383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299" y="995115"/>
            <a:ext cx="3263503" cy="4351338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4BE418D-7B58-4F49-840F-8814E6855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934" y="998058"/>
            <a:ext cx="3270833" cy="43611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289EB66-155C-4A59-9751-C439036EC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68" y="3036814"/>
            <a:ext cx="3898085" cy="292356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BE62221-E460-4FDD-AEB8-6E5A6FEFF412}"/>
              </a:ext>
            </a:extLst>
          </p:cNvPr>
          <p:cNvSpPr txBox="1"/>
          <p:nvPr/>
        </p:nvSpPr>
        <p:spPr>
          <a:xfrm>
            <a:off x="360727" y="1518407"/>
            <a:ext cx="4664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Nerezové provedení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Nastavitelný čerpací objem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Dokáže využít celý výkon turbíny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Menší únik vody kolem pístu</a:t>
            </a:r>
          </a:p>
        </p:txBody>
      </p:sp>
    </p:spTree>
    <p:extLst>
      <p:ext uri="{BB962C8B-B14F-4D97-AF65-F5344CB8AC3E}">
        <p14:creationId xmlns:p14="http://schemas.microsoft.com/office/powerpoint/2010/main" val="281982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4B574-13DF-44CE-8EE6-20257DE11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nové video">
            <a:hlinkClick r:id="" action="ppaction://media"/>
            <a:extLst>
              <a:ext uri="{FF2B5EF4-FFF2-40B4-BE49-F238E27FC236}">
                <a16:creationId xmlns:a16="http://schemas.microsoft.com/office/drawing/2014/main" id="{B9A236E8-783F-4DFC-905C-4DCA9052C7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5818" y="764387"/>
            <a:ext cx="7426413" cy="5569302"/>
          </a:xfrm>
        </p:spPr>
      </p:pic>
    </p:spTree>
    <p:extLst>
      <p:ext uri="{BB962C8B-B14F-4D97-AF65-F5344CB8AC3E}">
        <p14:creationId xmlns:p14="http://schemas.microsoft.com/office/powerpoint/2010/main" val="39528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8ED07-2AC9-401D-92B9-260192F8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416" y="2500604"/>
            <a:ext cx="10515600" cy="1343608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3AECEC-EEAE-4695-8277-31BB44FD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141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87C31-DD22-4213-8129-C9A39317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FE01E1-9C56-4561-A5D7-A6F51AF88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Využití energie potoka za naším domem</a:t>
            </a:r>
          </a:p>
          <a:p>
            <a:r>
              <a:rPr lang="cs-CZ" dirty="0"/>
              <a:t>Přeměna vyráběné energie v jinou užitečnou práci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B5735E3-5F37-4460-8F3F-3052775FC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938" y="3527569"/>
            <a:ext cx="3769453" cy="282709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E6BAEA-975C-44D5-83FD-D9119042F41F}"/>
              </a:ext>
            </a:extLst>
          </p:cNvPr>
          <p:cNvSpPr txBox="1"/>
          <p:nvPr/>
        </p:nvSpPr>
        <p:spPr>
          <a:xfrm>
            <a:off x="4848837" y="4169328"/>
            <a:ext cx="218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Torzo historického trkače zásobujícího obecní vodovod</a:t>
            </a:r>
          </a:p>
        </p:txBody>
      </p:sp>
    </p:spTree>
    <p:extLst>
      <p:ext uri="{BB962C8B-B14F-4D97-AF65-F5344CB8AC3E}">
        <p14:creationId xmlns:p14="http://schemas.microsoft.com/office/powerpoint/2010/main" val="204294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FA6DF-02CA-43A0-B94C-2CF0E8F2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Teoretická část: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60CE35-5E24-4CCC-B1AA-A8CF7888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2207" cy="4351338"/>
          </a:xfrm>
        </p:spPr>
        <p:txBody>
          <a:bodyPr/>
          <a:lstStyle/>
          <a:p>
            <a:r>
              <a:rPr lang="cs-CZ" dirty="0"/>
              <a:t>Měření vodních podmínek na toku</a:t>
            </a:r>
          </a:p>
          <a:p>
            <a:r>
              <a:rPr lang="cs-CZ" dirty="0"/>
              <a:t>Výběr vhodného vodního motoru</a:t>
            </a:r>
          </a:p>
          <a:p>
            <a:r>
              <a:rPr lang="cs-CZ" dirty="0"/>
              <a:t>Výpočet rozměrů Peltonovy turbíny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4273DEE-2974-44C1-A4AA-517718EBB3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260348"/>
              </p:ext>
            </p:extLst>
          </p:nvPr>
        </p:nvGraphicFramePr>
        <p:xfrm>
          <a:off x="6148874" y="1926389"/>
          <a:ext cx="5481320" cy="389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124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5A410-BE25-40DD-98DB-5BC2AB34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turbíny v CAD programu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5E8D19-4DA6-45D3-8060-7D9BB15CD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Návrh v programu SolidWorks 2015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566F6B1-9810-4C70-98EB-20F2D7D72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86" y="2684475"/>
            <a:ext cx="4419166" cy="30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D83DCF-7CF0-466A-BB6A-48B5D34A4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173" y="2676087"/>
            <a:ext cx="6060213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5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2FB89-E26F-44F5-8158-A9C7735F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turbíny: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6F911F-B8B8-4D39-95EF-292CCC57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2402" cy="4351338"/>
          </a:xfrm>
        </p:spPr>
        <p:txBody>
          <a:bodyPr>
            <a:normAutofit/>
          </a:bodyPr>
          <a:lstStyle/>
          <a:p>
            <a:r>
              <a:rPr lang="cs-CZ" sz="2400" dirty="0"/>
              <a:t>Výroba lopatek odléváním z plastu</a:t>
            </a:r>
          </a:p>
          <a:p>
            <a:r>
              <a:rPr lang="cs-CZ" sz="2400" dirty="0"/>
              <a:t>Konstrukce svařena z běžného hutního materiálu a výpalků</a:t>
            </a:r>
          </a:p>
          <a:p>
            <a:r>
              <a:rPr lang="cs-CZ" sz="2400" dirty="0"/>
              <a:t>Tryska a jehla vyrobeny metodou 3D tisku a zalaminovány</a:t>
            </a:r>
          </a:p>
        </p:txBody>
      </p:sp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40B9107A-FC50-405A-B744-91E3A26D1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500" y="2891318"/>
            <a:ext cx="3051861" cy="38072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94633E2-16CD-4E92-A160-35013FCE7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692" y="260058"/>
            <a:ext cx="3433893" cy="25754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8FF8635-B04F-4F03-928C-20EAA3E184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827" y="3618577"/>
            <a:ext cx="5908646" cy="30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C5DC6-85BA-4F8F-8118-1F3ED560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3F63C0-D75B-4DA8-B2C2-FEB71539B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A160EB-7313-4109-A8C0-821BEECBD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115" y="236990"/>
            <a:ext cx="8458899" cy="63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C03FF-2C38-41F4-9907-D7383611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výkonových charakteristik turbíny: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792764-7A8E-47FF-836D-58D7438A1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Výkon měřen pomocí Pronyho brzdy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6DC323B-85E9-42F5-8B63-37CEB4702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71" y="2525086"/>
            <a:ext cx="5027802" cy="37708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9EB81D5-CCEE-495C-A3EF-EEA01A839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284" y="2531377"/>
            <a:ext cx="5019413" cy="37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4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89DA6FD-A2AE-4206-A99D-0269FD6D1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984828"/>
              </p:ext>
            </p:extLst>
          </p:nvPr>
        </p:nvGraphicFramePr>
        <p:xfrm>
          <a:off x="2486432" y="453006"/>
          <a:ext cx="6758235" cy="543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214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135CC4E-77FE-4870-90A8-E1B3ADB11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522782"/>
              </p:ext>
            </p:extLst>
          </p:nvPr>
        </p:nvGraphicFramePr>
        <p:xfrm>
          <a:off x="1874036" y="771788"/>
          <a:ext cx="8142419" cy="4984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072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1436</TotalTime>
  <Words>206</Words>
  <Application>Microsoft Office PowerPoint</Application>
  <PresentationFormat>Širokoúhlá obrazovka</PresentationFormat>
  <Paragraphs>38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Využití energie velmi malého vodního toku   Matyáš Háze Jiráskovo gymnázium, Řezníčkova 451, 547 01 Náchod Královehradecký kraj</vt:lpstr>
      <vt:lpstr>Cíle:</vt:lpstr>
      <vt:lpstr>Teoretická část:</vt:lpstr>
      <vt:lpstr>Návrh turbíny v CAD programu</vt:lpstr>
      <vt:lpstr>Výroba turbíny:</vt:lpstr>
      <vt:lpstr>Prezentace aplikace PowerPoint</vt:lpstr>
      <vt:lpstr>Měření výkonových charakteristik turbíny:</vt:lpstr>
      <vt:lpstr>Prezentace aplikace PowerPoint</vt:lpstr>
      <vt:lpstr>Prezentace aplikace PowerPoint</vt:lpstr>
      <vt:lpstr>Prezentace aplikace PowerPoint</vt:lpstr>
      <vt:lpstr>Návrh a výroba plunžrového čerpadla</vt:lpstr>
      <vt:lpstr>Prezentace aplikace PowerPoint</vt:lpstr>
      <vt:lpstr>Nové čerpadlo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energie velmi malého vodního toku   Matyáš Háze Jiráskovo gymnázium, Řezníčkova 451, 547 01 Náchod Královehradecký kraj</dc:title>
  <dc:creator>Roman Háze</dc:creator>
  <cp:lastModifiedBy>Roman Háze</cp:lastModifiedBy>
  <cp:revision>24</cp:revision>
  <dcterms:created xsi:type="dcterms:W3CDTF">2020-03-21T20:56:17Z</dcterms:created>
  <dcterms:modified xsi:type="dcterms:W3CDTF">2020-08-27T16:01:07Z</dcterms:modified>
</cp:coreProperties>
</file>