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Lato" panose="020F0502020204030203" pitchFamily="34" charset="0"/>
      <p:regular r:id="rId29"/>
      <p:bold r:id="rId30"/>
      <p:italic r:id="rId31"/>
      <p:boldItalic r:id="rId32"/>
    </p:embeddedFont>
    <p:embeddedFont>
      <p:font typeface="Playfair Display" panose="00000500000000000000" pitchFamily="2" charset="-18"/>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14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74671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ebb5e4bf6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ebb5e4bf6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eed117f2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eed117f2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ebb5e4bf6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ebb5e4bf6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ebb5e4bf6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ebb5e4bf6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ebb5e4bf6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ebb5e4bf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ebb5e4bf6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ebb5e4bf6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ebb5e4bf6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ebb5e4bf6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ebb5e4bf6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ebb5e4bf6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eed117f2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eed117f2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eed117f2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eed117f2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ebb5e4bf6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ebb5e4bf6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eed117f2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eed117f2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ebb5e4bf6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ebb5e4bf6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e64c44b3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e64c44b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eed117f2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eed117f2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eed117f2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eed117f2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eed117f2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eed117f2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ebb5e4bf6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ebb5e4bf6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ebb5e4bf6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0ebb5e4bf6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eed117f2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eed117f2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ebb5e4bf6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ebb5e4bf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ebb5e4bf6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ebb5e4bf6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ebb5e4bf6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ebb5e4bf6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ebb5e4bf6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ebb5e4bf6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ebb5e4bf6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ebb5e4bf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hyperlink" Target="https://www.stoplusjednicka.cz/pekelne-sily-salemu-co-odstartovalo-nejslavnejsi-carodejnicky-proces" TargetMode="External"/><Relationship Id="rId3" Type="http://schemas.openxmlformats.org/officeDocument/2006/relationships/hyperlink" Target="https://cs.wikipedia.org/wiki/%C4%8Carod%C4%9Bjnictv%C3%AD" TargetMode="External"/><Relationship Id="rId7" Type="http://schemas.openxmlformats.org/officeDocument/2006/relationships/hyperlink" Target="https://olomouc.rozhlas.cz/nejbrutalnejsi-carodejnicke-procesy-17-stoleti-zacaly-na-jesenicku-pred-395-lety-6374964" TargetMode="External"/><Relationship Id="rId12" Type="http://schemas.openxmlformats.org/officeDocument/2006/relationships/hyperlink" Target="https://www.shanti.cz/blog/cerna-a-bila-magi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stoplusjednicka.cz/krute-potirani-magie-jak-vypadaly-prvni-carodenicke-procesy-v-ceskych-zemich" TargetMode="External"/><Relationship Id="rId11" Type="http://schemas.openxmlformats.org/officeDocument/2006/relationships/hyperlink" Target="https://zoommagazin.iprima.cz/zajimavosti/carodejnice-ze-salemu-myty" TargetMode="External"/><Relationship Id="rId5" Type="http://schemas.openxmlformats.org/officeDocument/2006/relationships/hyperlink" Target="https://www.onlymen.cz/zajimavosti/carodejnice-ve-stredoveku-hledani-pravdy-pomoci-jehel-ci-vetsi-znamenko-absurdity-ktere-vas-poslaly-primo-do-plamenu/" TargetMode="External"/><Relationship Id="rId10" Type="http://schemas.openxmlformats.org/officeDocument/2006/relationships/hyperlink" Target="https://cs.wikipedia.org/wiki/Salemsk%C3%BD_%C4%8Darod%C4%9Bjnick%C3%BD_p%C5%99%C3%ADpad" TargetMode="External"/><Relationship Id="rId4" Type="http://schemas.openxmlformats.org/officeDocument/2006/relationships/hyperlink" Target="https://cs.wikipedia.org/wiki/%C4%8Carod%C4%9Bjnick%C3%A9_procesy" TargetMode="External"/><Relationship Id="rId9" Type="http://schemas.openxmlformats.org/officeDocument/2006/relationships/hyperlink" Target="https://www.dotyk.cz/magazin/carodejnice-salem-30001016.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cs" sz="3600" dirty="0">
                <a:latin typeface="Playfair Display"/>
                <a:ea typeface="Playfair Display"/>
                <a:cs typeface="Playfair Display"/>
                <a:sym typeface="Playfair Display"/>
              </a:rPr>
              <a:t>Čarodějnictví</a:t>
            </a:r>
            <a:endParaRPr sz="3600" dirty="0">
              <a:latin typeface="Playfair Display"/>
              <a:ea typeface="Playfair Display"/>
              <a:cs typeface="Playfair Display"/>
              <a:sym typeface="Playfair Display"/>
            </a:endParaRPr>
          </a:p>
          <a:p>
            <a:pPr marL="0" lvl="0" indent="0" algn="ctr" rtl="0">
              <a:spcBef>
                <a:spcPts val="0"/>
              </a:spcBef>
              <a:spcAft>
                <a:spcPts val="0"/>
              </a:spcAft>
              <a:buNone/>
            </a:pPr>
            <a:r>
              <a:rPr lang="cs" sz="2033" dirty="0">
                <a:solidFill>
                  <a:srgbClr val="EA9999"/>
                </a:solidFill>
                <a:latin typeface="Playfair Display"/>
                <a:ea typeface="Playfair Display"/>
                <a:cs typeface="Playfair Display"/>
                <a:sym typeface="Playfair Display"/>
              </a:rPr>
              <a:t>a jeho historie</a:t>
            </a:r>
            <a:endParaRPr sz="2033" dirty="0">
              <a:solidFill>
                <a:srgbClr val="EA9999"/>
              </a:solidFill>
              <a:latin typeface="Playfair Display"/>
              <a:ea typeface="Playfair Display"/>
              <a:cs typeface="Playfair Display"/>
              <a:sym typeface="Playfair Display"/>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solidFill>
                  <a:schemeClr val="accent5"/>
                </a:solidFill>
              </a:rPr>
              <a:t>Natálie Klamtová</a:t>
            </a:r>
            <a:endParaRPr>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200400" y="414675"/>
            <a:ext cx="8743200" cy="4857300"/>
          </a:xfrm>
          <a:prstGeom prst="rect">
            <a:avLst/>
          </a:prstGeom>
        </p:spPr>
        <p:txBody>
          <a:bodyPr spcFirstLastPara="1" wrap="square" lIns="91425" tIns="91425" rIns="91425" bIns="91425" anchor="ctr" anchorCtr="0">
            <a:normAutofit lnSpcReduction="10000"/>
          </a:bodyPr>
          <a:lstStyle/>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Ve 14. století začali francouzi říkat sletu čarodějnic sabat.</a:t>
            </a:r>
            <a:endParaRPr sz="19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Věřilo se, že se na sabatech čarodějnice setkávají s Ďáblem.</a:t>
            </a:r>
            <a:endParaRPr sz="15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15. století</a:t>
            </a:r>
            <a:endParaRPr sz="19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Udělal se rozdíl mezi bílou (dobrou) a černou (špatnou) magií. Dokud přinášela magie štěstí a zdar, byla považována za bílou.</a:t>
            </a:r>
            <a:endParaRPr sz="15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V tuto dobu zesílily procesy pronásledování čarodějnic a to hlavně ve Francii a severní Itálii.</a:t>
            </a:r>
            <a:endParaRPr sz="15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Roku 1484 vydal papež Inocenc VIII. bulu Sumus desidernatis a pověřil Svatou inkvizici pronásledováním. Později byl vydán spis Malleus maleficarum (Kladivo na čarodějnice) inkvizitorem Heinrichem Insistorou.</a:t>
            </a:r>
            <a:endParaRPr sz="15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16. a 17. století</a:t>
            </a:r>
            <a:endParaRPr sz="19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Pronásledování vrcholilo, lidé byli zabíjeni ve velkém měřítku a to hlavně v německých zemích.</a:t>
            </a:r>
            <a:endParaRPr sz="15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Při pronásledování byly zapojeny všechny společenské vrstvy, lidé byli mučeni a doznávali se k činům, které ani nespáchali.</a:t>
            </a:r>
            <a:endParaRPr sz="1500">
              <a:latin typeface="Playfair Display"/>
              <a:ea typeface="Playfair Display"/>
              <a:cs typeface="Playfair Display"/>
              <a:sym typeface="Playfair Display"/>
            </a:endParaRPr>
          </a:p>
          <a:p>
            <a:pPr marL="914400" lvl="1" indent="-349250" algn="l" rtl="0">
              <a:spcBef>
                <a:spcPts val="0"/>
              </a:spcBef>
              <a:spcAft>
                <a:spcPts val="0"/>
              </a:spcAft>
              <a:buSzPts val="1900"/>
              <a:buFont typeface="Playfair Display"/>
              <a:buChar char="➢"/>
            </a:pPr>
            <a:r>
              <a:rPr lang="cs" sz="1500">
                <a:latin typeface="Playfair Display"/>
                <a:ea typeface="Playfair Display"/>
                <a:cs typeface="Playfair Display"/>
                <a:sym typeface="Playfair Display"/>
              </a:rPr>
              <a:t>V tomto období se pronásledování dostalo až do amerických kolonií, tam probíhal proces ve městě Salem.</a:t>
            </a:r>
            <a:endParaRPr sz="15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V průběhu 18. století pronásledování vymizelo, tyto procesy si vyžádaly </a:t>
            </a: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40 000 až 100 000 obětí, některé zdroje udávají i více.</a:t>
            </a:r>
            <a:endParaRPr sz="1900">
              <a:latin typeface="Playfair Display"/>
              <a:ea typeface="Playfair Display"/>
              <a:cs typeface="Playfair Display"/>
              <a:sym typeface="Playfair Display"/>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152400" y="152400"/>
            <a:ext cx="3048000" cy="2400300"/>
          </a:xfrm>
          <a:prstGeom prst="rect">
            <a:avLst/>
          </a:prstGeom>
          <a:noFill/>
          <a:ln>
            <a:noFill/>
          </a:ln>
        </p:spPr>
      </p:pic>
      <p:sp>
        <p:nvSpPr>
          <p:cNvPr id="125" name="Google Shape;125;p23"/>
          <p:cNvSpPr txBox="1"/>
          <p:nvPr/>
        </p:nvSpPr>
        <p:spPr>
          <a:xfrm>
            <a:off x="582475" y="2571750"/>
            <a:ext cx="2043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300">
                <a:solidFill>
                  <a:srgbClr val="666666"/>
                </a:solidFill>
                <a:latin typeface="Playfair Display"/>
                <a:ea typeface="Playfair Display"/>
                <a:cs typeface="Playfair Display"/>
                <a:sym typeface="Playfair Display"/>
              </a:rPr>
              <a:t>Popravený biskup z Avily</a:t>
            </a:r>
            <a:endParaRPr sz="1300">
              <a:solidFill>
                <a:srgbClr val="666666"/>
              </a:solidFill>
              <a:latin typeface="Playfair Display"/>
              <a:ea typeface="Playfair Display"/>
              <a:cs typeface="Playfair Display"/>
              <a:sym typeface="Playfair Display"/>
            </a:endParaRPr>
          </a:p>
        </p:txBody>
      </p:sp>
      <p:pic>
        <p:nvPicPr>
          <p:cNvPr id="126" name="Google Shape;126;p23"/>
          <p:cNvPicPr preferRelativeResize="0"/>
          <p:nvPr/>
        </p:nvPicPr>
        <p:blipFill>
          <a:blip r:embed="rId4">
            <a:alphaModFix/>
          </a:blip>
          <a:stretch>
            <a:fillRect/>
          </a:stretch>
        </p:blipFill>
        <p:spPr>
          <a:xfrm>
            <a:off x="5820900" y="418950"/>
            <a:ext cx="2860149" cy="3877873"/>
          </a:xfrm>
          <a:prstGeom prst="rect">
            <a:avLst/>
          </a:prstGeom>
          <a:noFill/>
          <a:ln>
            <a:noFill/>
          </a:ln>
        </p:spPr>
      </p:pic>
      <p:sp>
        <p:nvSpPr>
          <p:cNvPr id="127" name="Google Shape;127;p23"/>
          <p:cNvSpPr txBox="1"/>
          <p:nvPr/>
        </p:nvSpPr>
        <p:spPr>
          <a:xfrm>
            <a:off x="6263825" y="4296825"/>
            <a:ext cx="1974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500">
                <a:solidFill>
                  <a:schemeClr val="dk2"/>
                </a:solidFill>
                <a:latin typeface="Playfair Display"/>
                <a:ea typeface="Playfair Display"/>
                <a:cs typeface="Playfair Display"/>
                <a:sym typeface="Playfair Display"/>
              </a:rPr>
              <a:t>Malleus maleficarum</a:t>
            </a:r>
            <a:endParaRPr>
              <a:latin typeface="Lato"/>
              <a:ea typeface="Lato"/>
              <a:cs typeface="Lato"/>
              <a:sym typeface="Lato"/>
            </a:endParaRPr>
          </a:p>
        </p:txBody>
      </p:sp>
      <p:pic>
        <p:nvPicPr>
          <p:cNvPr id="128" name="Google Shape;128;p23"/>
          <p:cNvPicPr preferRelativeResize="0"/>
          <p:nvPr/>
        </p:nvPicPr>
        <p:blipFill>
          <a:blip r:embed="rId5">
            <a:alphaModFix/>
          </a:blip>
          <a:stretch>
            <a:fillRect/>
          </a:stretch>
        </p:blipFill>
        <p:spPr>
          <a:xfrm>
            <a:off x="2968400" y="2801400"/>
            <a:ext cx="2303450" cy="1643825"/>
          </a:xfrm>
          <a:prstGeom prst="rect">
            <a:avLst/>
          </a:prstGeom>
          <a:noFill/>
          <a:ln>
            <a:noFill/>
          </a:ln>
        </p:spPr>
      </p:pic>
      <p:sp>
        <p:nvSpPr>
          <p:cNvPr id="129" name="Google Shape;129;p23"/>
          <p:cNvSpPr txBox="1"/>
          <p:nvPr/>
        </p:nvSpPr>
        <p:spPr>
          <a:xfrm>
            <a:off x="3172425" y="4445225"/>
            <a:ext cx="1895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500">
                <a:solidFill>
                  <a:schemeClr val="dk2"/>
                </a:solidFill>
                <a:latin typeface="Playfair Display"/>
                <a:ea typeface="Playfair Display"/>
                <a:cs typeface="Playfair Display"/>
                <a:sym typeface="Playfair Display"/>
              </a:rPr>
              <a:t>Sumus desidernatis</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Mezopotámie</a:t>
            </a:r>
            <a:endParaRPr/>
          </a:p>
        </p:txBody>
      </p:sp>
      <p:sp>
        <p:nvSpPr>
          <p:cNvPr id="135" name="Google Shape;13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Chammurapiho zákoník trestal škodlivá a zlá kouzla trestem smrti.</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Čarodějnictví říkali </a:t>
            </a:r>
            <a:r>
              <a:rPr lang="cs" i="1">
                <a:latin typeface="Playfair Display"/>
                <a:ea typeface="Playfair Display"/>
                <a:cs typeface="Playfair Display"/>
                <a:sym typeface="Playfair Display"/>
              </a:rPr>
              <a:t>kašapu</a:t>
            </a:r>
            <a:r>
              <a:rPr lang="cs">
                <a:latin typeface="Playfair Display"/>
                <a:ea typeface="Playfair Display"/>
                <a:cs typeface="Playfair Display"/>
                <a:sym typeface="Playfair Display"/>
              </a:rPr>
              <a:t> (otrávení).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Čarodějnice byla nazývána </a:t>
            </a:r>
            <a:r>
              <a:rPr lang="cs" i="1">
                <a:latin typeface="Playfair Display"/>
                <a:ea typeface="Playfair Display"/>
                <a:cs typeface="Playfair Display"/>
                <a:sym typeface="Playfair Display"/>
              </a:rPr>
              <a:t>kadištu</a:t>
            </a:r>
            <a:r>
              <a:rPr lang="cs">
                <a:latin typeface="Playfair Display"/>
                <a:ea typeface="Playfair Display"/>
                <a:cs typeface="Playfair Display"/>
                <a:sym typeface="Playfair Display"/>
              </a:rPr>
              <a:t>, </a:t>
            </a:r>
            <a:r>
              <a:rPr lang="cs" i="1">
                <a:latin typeface="Playfair Display"/>
                <a:ea typeface="Playfair Display"/>
                <a:cs typeface="Playfair Display"/>
                <a:sym typeface="Playfair Display"/>
              </a:rPr>
              <a:t>išaritu</a:t>
            </a:r>
            <a:r>
              <a:rPr lang="cs">
                <a:latin typeface="Playfair Display"/>
                <a:ea typeface="Playfair Display"/>
                <a:cs typeface="Playfair Display"/>
                <a:sym typeface="Playfair Display"/>
              </a:rPr>
              <a:t> nebo </a:t>
            </a:r>
            <a:r>
              <a:rPr lang="cs" i="1">
                <a:latin typeface="Playfair Display"/>
                <a:ea typeface="Playfair Display"/>
                <a:cs typeface="Playfair Display"/>
                <a:sym typeface="Playfair Display"/>
              </a:rPr>
              <a:t>ba’arum ša muši</a:t>
            </a:r>
            <a:r>
              <a:rPr lang="cs">
                <a:latin typeface="Playfair Display"/>
                <a:ea typeface="Playfair Display"/>
                <a:cs typeface="Playfair Display"/>
                <a:sym typeface="Playfair Display"/>
              </a:rPr>
              <a:t> (noční lovkyně).</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Čarodějnice byly spojovány s neplodností, neviditelností a s nočním démonem Lilitu.</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Starověká Indie</a:t>
            </a:r>
            <a:endParaRPr/>
          </a:p>
        </p:txBody>
      </p:sp>
      <p:sp>
        <p:nvSpPr>
          <p:cNvPr id="141" name="Google Shape;14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Ve starověké Indii bylo čarodějnictví velmi rozšířeno.</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O čarodějnictví se zmiňují i některé náboženské sbírky, které obsahují mnoho zaklínadel proti chorobám či milostná kouzla.</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Kámasútra ve skutečnosti obsahuje návody k provádění milostné magie.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Magie v Indii byla rozdělena na dvě části. Na tu dobrou magii, která mohla být dosažena jogovým cvičením a na tu špatnou, která byla spojená s démony.</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Čarodějnictví bylo trestáno vyhnanstvím, popravou nebo se musela zaplatit pokuta.</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Muž, který použil magii na svoji partnerku, nebyl trestán.</a:t>
            </a:r>
            <a:endParaRPr>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Východní Asie</a:t>
            </a:r>
            <a:endParaRPr/>
          </a:p>
        </p:txBody>
      </p:sp>
      <p:sp>
        <p:nvSpPr>
          <p:cNvPr id="147" name="Google Shape;147;p26"/>
          <p:cNvSpPr txBox="1">
            <a:spLocks noGrp="1"/>
          </p:cNvSpPr>
          <p:nvPr>
            <p:ph type="body" idx="1"/>
          </p:nvPr>
        </p:nvSpPr>
        <p:spPr>
          <a:xfrm>
            <a:off x="311700" y="1152475"/>
            <a:ext cx="5295900" cy="34164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V Číně se čarodějnicím i čarodějům říkalo </a:t>
            </a:r>
            <a:r>
              <a:rPr lang="cs" sz="1900" i="1">
                <a:latin typeface="Playfair Display"/>
                <a:ea typeface="Playfair Display"/>
                <a:cs typeface="Playfair Display"/>
                <a:sym typeface="Playfair Display"/>
              </a:rPr>
              <a:t>wu</a:t>
            </a:r>
            <a:r>
              <a:rPr lang="cs" sz="1900">
                <a:latin typeface="Playfair Display"/>
                <a:ea typeface="Playfair Display"/>
                <a:cs typeface="Playfair Display"/>
                <a:sym typeface="Playfair Display"/>
              </a:rPr>
              <a:t>, byli známí už z velmi starých historických textů.</a:t>
            </a:r>
            <a:endParaRPr sz="1900">
              <a:latin typeface="Playfair Display"/>
              <a:ea typeface="Playfair Display"/>
              <a:cs typeface="Playfair Display"/>
              <a:sym typeface="Playfair Display"/>
            </a:endParaRPr>
          </a:p>
          <a:p>
            <a:pPr marL="914400" lvl="1" indent="-323850" algn="l" rtl="0">
              <a:spcBef>
                <a:spcPts val="0"/>
              </a:spcBef>
              <a:spcAft>
                <a:spcPts val="0"/>
              </a:spcAft>
              <a:buSzPts val="1500"/>
              <a:buFont typeface="Playfair Display"/>
              <a:buChar char="➢"/>
            </a:pPr>
            <a:r>
              <a:rPr lang="cs" sz="1500">
                <a:latin typeface="Playfair Display"/>
                <a:ea typeface="Playfair Display"/>
                <a:cs typeface="Playfair Display"/>
                <a:sym typeface="Playfair Display"/>
              </a:rPr>
              <a:t>Tito čarodějové vypuzovali zlo a praktikovali čarodějnictví ve stavu transu. Jejich ústy mohli mluvit mrtví, posedlému člověku se pak říkalo </a:t>
            </a:r>
            <a:r>
              <a:rPr lang="cs" sz="1500" i="1">
                <a:latin typeface="Playfair Display"/>
                <a:ea typeface="Playfair Display"/>
                <a:cs typeface="Playfair Display"/>
                <a:sym typeface="Playfair Display"/>
              </a:rPr>
              <a:t>ling-pao</a:t>
            </a:r>
            <a:r>
              <a:rPr lang="cs" sz="1500">
                <a:latin typeface="Playfair Display"/>
                <a:ea typeface="Playfair Display"/>
                <a:cs typeface="Playfair Display"/>
                <a:sym typeface="Playfair Display"/>
              </a:rPr>
              <a:t>.</a:t>
            </a:r>
            <a:endParaRPr sz="15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highlight>
                  <a:srgbClr val="FFFFFF"/>
                </a:highlight>
                <a:latin typeface="Playfair Display"/>
                <a:ea typeface="Playfair Display"/>
                <a:cs typeface="Playfair Display"/>
                <a:sym typeface="Playfair Display"/>
              </a:rPr>
              <a:t>V Koreji byly čarodějkami vždy ženy, které se často rodily slepé. Nazývaly se </a:t>
            </a:r>
            <a:r>
              <a:rPr lang="cs" sz="1900" i="1">
                <a:highlight>
                  <a:srgbClr val="FFFFFF"/>
                </a:highlight>
                <a:latin typeface="Playfair Display"/>
                <a:ea typeface="Playfair Display"/>
                <a:cs typeface="Playfair Display"/>
                <a:sym typeface="Playfair Display"/>
              </a:rPr>
              <a:t>mudang</a:t>
            </a:r>
            <a:r>
              <a:rPr lang="cs" sz="1900">
                <a:highlight>
                  <a:srgbClr val="FFFFFF"/>
                </a:highlight>
                <a:latin typeface="Playfair Display"/>
                <a:ea typeface="Playfair Display"/>
                <a:cs typeface="Playfair Display"/>
                <a:sym typeface="Playfair Display"/>
              </a:rPr>
              <a:t> a zdejší čarodějnictví se podobalo sibiřskému šamanismu.</a:t>
            </a:r>
            <a:endParaRPr sz="1900">
              <a:latin typeface="Playfair Display"/>
              <a:ea typeface="Playfair Display"/>
              <a:cs typeface="Playfair Display"/>
              <a:sym typeface="Playfair Display"/>
            </a:endParaRPr>
          </a:p>
        </p:txBody>
      </p:sp>
      <p:pic>
        <p:nvPicPr>
          <p:cNvPr id="148" name="Google Shape;148;p26"/>
          <p:cNvPicPr preferRelativeResize="0"/>
          <p:nvPr/>
        </p:nvPicPr>
        <p:blipFill>
          <a:blip r:embed="rId3">
            <a:alphaModFix/>
          </a:blip>
          <a:stretch>
            <a:fillRect/>
          </a:stretch>
        </p:blipFill>
        <p:spPr>
          <a:xfrm>
            <a:off x="5974800" y="437538"/>
            <a:ext cx="2857500" cy="3876675"/>
          </a:xfrm>
          <a:prstGeom prst="rect">
            <a:avLst/>
          </a:prstGeom>
          <a:noFill/>
          <a:ln>
            <a:noFill/>
          </a:ln>
        </p:spPr>
      </p:pic>
      <p:sp>
        <p:nvSpPr>
          <p:cNvPr id="149" name="Google Shape;149;p26"/>
          <p:cNvSpPr txBox="1"/>
          <p:nvPr/>
        </p:nvSpPr>
        <p:spPr>
          <a:xfrm>
            <a:off x="6024175" y="4314225"/>
            <a:ext cx="2857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300">
                <a:solidFill>
                  <a:srgbClr val="666666"/>
                </a:solidFill>
                <a:latin typeface="Playfair Display"/>
                <a:ea typeface="Playfair Display"/>
                <a:cs typeface="Playfair Display"/>
                <a:sym typeface="Playfair Display"/>
              </a:rPr>
              <a:t>Čarodějnice Okabe z východní Asie</a:t>
            </a:r>
            <a:endParaRPr sz="1300">
              <a:solidFill>
                <a:srgbClr val="666666"/>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cs" sz="4200" b="1">
                <a:latin typeface="Playfair Display"/>
                <a:ea typeface="Playfair Display"/>
                <a:cs typeface="Playfair Display"/>
                <a:sym typeface="Playfair Display"/>
              </a:rPr>
              <a:t>Nejznámější čarodějnické procesy</a:t>
            </a:r>
            <a:endParaRPr sz="4200" b="1">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Co to byl proces?</a:t>
            </a:r>
            <a:endParaRPr/>
          </a:p>
        </p:txBody>
      </p:sp>
      <p:sp>
        <p:nvSpPr>
          <p:cNvPr id="160" name="Google Shape;160;p28"/>
          <p:cNvSpPr txBox="1">
            <a:spLocks noGrp="1"/>
          </p:cNvSpPr>
          <p:nvPr>
            <p:ph type="body" idx="1"/>
          </p:nvPr>
        </p:nvSpPr>
        <p:spPr>
          <a:xfrm>
            <a:off x="311700" y="1251200"/>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Playfair Display"/>
              <a:buChar char="❖"/>
            </a:pPr>
            <a:r>
              <a:rPr lang="cs" sz="2000">
                <a:latin typeface="Playfair Display"/>
                <a:ea typeface="Playfair Display"/>
                <a:cs typeface="Playfair Display"/>
                <a:sym typeface="Playfair Display"/>
              </a:rPr>
              <a:t>Říkalo se mu také </a:t>
            </a:r>
            <a:r>
              <a:rPr lang="cs" sz="2000" i="1">
                <a:latin typeface="Playfair Display"/>
                <a:ea typeface="Playfair Display"/>
                <a:cs typeface="Playfair Display"/>
                <a:sym typeface="Playfair Display"/>
              </a:rPr>
              <a:t>hon na čarodějnice</a:t>
            </a:r>
            <a:r>
              <a:rPr lang="cs" sz="2000">
                <a:latin typeface="Playfair Display"/>
                <a:ea typeface="Playfair Display"/>
                <a:cs typeface="Playfair Display"/>
                <a:sym typeface="Playfair Display"/>
              </a:rPr>
              <a:t>.</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cs" sz="2000">
                <a:latin typeface="Playfair Display"/>
                <a:ea typeface="Playfair Display"/>
                <a:cs typeface="Playfair Display"/>
                <a:sym typeface="Playfair Display"/>
              </a:rPr>
              <a:t>Proces bylo buď světské nebo církevní                                                         jednání proti čarodějnicím, bylo to jejich                                           stíhání, mučení a zabíjení.</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cs" sz="2000">
                <a:latin typeface="Playfair Display"/>
                <a:ea typeface="Playfair Display"/>
                <a:cs typeface="Playfair Display"/>
                <a:sym typeface="Playfair Display"/>
              </a:rPr>
              <a:t>Tyto procesy si vyžádaly tisíce až statisíce                                       mrtvých, další desetitisíce až statisíce lidí bylo mučeno a vězněno.</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cs" sz="2000">
                <a:latin typeface="Playfair Display"/>
                <a:ea typeface="Playfair Display"/>
                <a:cs typeface="Playfair Display"/>
                <a:sym typeface="Playfair Display"/>
              </a:rPr>
              <a:t>Kořeny procesů sahají až do starověku.</a:t>
            </a:r>
            <a:endParaRPr sz="2000">
              <a:latin typeface="Playfair Display"/>
              <a:ea typeface="Playfair Display"/>
              <a:cs typeface="Playfair Display"/>
              <a:sym typeface="Playfair Display"/>
            </a:endParaRPr>
          </a:p>
        </p:txBody>
      </p:sp>
      <p:pic>
        <p:nvPicPr>
          <p:cNvPr id="161" name="Google Shape;161;p28"/>
          <p:cNvPicPr preferRelativeResize="0"/>
          <p:nvPr/>
        </p:nvPicPr>
        <p:blipFill>
          <a:blip r:embed="rId3">
            <a:alphaModFix/>
          </a:blip>
          <a:stretch>
            <a:fillRect/>
          </a:stretch>
        </p:blipFill>
        <p:spPr>
          <a:xfrm>
            <a:off x="5987475" y="492975"/>
            <a:ext cx="2710075" cy="1780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20377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Salemský proces - Jeden z nejznámějších procesů</a:t>
            </a:r>
            <a:endParaRPr/>
          </a:p>
        </p:txBody>
      </p:sp>
      <p:sp>
        <p:nvSpPr>
          <p:cNvPr id="167" name="Google Shape;167;p29"/>
          <p:cNvSpPr txBox="1">
            <a:spLocks noGrp="1"/>
          </p:cNvSpPr>
          <p:nvPr>
            <p:ph type="body" idx="1"/>
          </p:nvPr>
        </p:nvSpPr>
        <p:spPr>
          <a:xfrm>
            <a:off x="157950" y="740700"/>
            <a:ext cx="8765100" cy="4402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Salemský proces se nelišil nějak výhradně od těch v Evropě co se týče brutality a množství obětí. Velmi však zasáhl do severoamerické historie.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Co ho odstartovalo?</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V únoru roku 1692 si dvě holčičky, Betty Parris a Abigail Williams, stěžovaly, že trpí zvláštními záchvaty. Z ničeho nic začaly ječet, vydávat skřeky, kroutili se do nepřirozených poloh a házely vším, co jim přišlo pod ruce. Dále si stěžovaly, že po celém těle cítí bodání, jak kdyby je někdo bodal jehlou, ale přivolaný doktor na těle žádné vpichy nenašel. Jelikož byly v příbuzenském vztahu s tamějším starostou a začalo takových případů přibývat, tak se to začalo okamžitě řešit. V březnu téhož roku bylo vyslýcháno několik obětí a svědci jejich chování. Jedna dívka vyslovila to, čeho se lidé nejvíce obávali: že v Salemu řádí čarodějnice. </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Začátek procesu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První tři vyslýchané osoby byly Sarah Good, Sarah Osborne a Titubu. Ty podle lidí vypadaly jako typická čarodějnice. První dvě ženy měly prý Betty a Abigail ubližovat přímo, Tituba jim “jen” říkala strašidelné příběhy o čarodějnicích. 1. března 1692 byly shledány vinnými a byly poslány do vězení, Sarah Good a Sarah Osborne však svou vinu popíraly, za to Tituba se doznala ke svým činům a poskytla soudu několik dalších jmen. </a:t>
            </a:r>
            <a:endParaRPr>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10375850" y="213650"/>
            <a:ext cx="2235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00" b="0"/>
              <a:t>.</a:t>
            </a:r>
            <a:endParaRPr sz="100" b="0"/>
          </a:p>
        </p:txBody>
      </p:sp>
      <p:sp>
        <p:nvSpPr>
          <p:cNvPr id="173" name="Google Shape;173;p30"/>
          <p:cNvSpPr txBox="1">
            <a:spLocks noGrp="1"/>
          </p:cNvSpPr>
          <p:nvPr>
            <p:ph type="body" idx="1"/>
          </p:nvPr>
        </p:nvSpPr>
        <p:spPr>
          <a:xfrm>
            <a:off x="138225" y="118475"/>
            <a:ext cx="8694000" cy="4807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Pokračování procesu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Stále přibývalo obviněných, bylo jich kolem 150, až nakonec na konci května roku 1962 nařídil massachusettský guvernér Phips zřízení zvláštního soudního tribunálu. V tuto dobu také došlo k prvnímu úmrtí, ve vězení podlehla drsným podmínkám Sarah Osborne. 2. června proběhlo první zasedání tohoto soudu a před porotu předstoupila a následně byla shledána vinnou Bridget Bishopová. Byla odsouzena k popravě oběšením. Později 22. září došlo k velkému množství poprav.</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Lidé se navzájem beze studu obviňovali a byl to jednoduchý způsob, jak se zbavit někoho, koho neměli v tu dobu rádi.</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Zklidnění salemského procesu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12. října 1692 nechal guvernér Phips zrušit zvláštní soudní tribunál. Oficiální vyjádření znělo tak, že ho zrušil, aby nevinní netrpěli a neumírali zbytečně, pravda je však taková, že ve stejné době čelila obvinění z čarodějnictví i jeho žena. Poté až v lednu roku 1693 byl zřízen nový vrchní soud, který zprostil viny pět obžalovaných. Během ledna bylo jen málo osob, které byly shledány vinnými. Nakonec ale i těm guvernér Phips udělil milost. Poslední ztrátou byla Lydia Dustin, která zemřela ve vězení. To byla dvacátá pátá a poslední oběť.</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Hlavní massachusettský soud pak zrušil všechny výroky a  poškozeným rodinám a pozůstalým vyplácel škody.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10553550" y="-131900"/>
            <a:ext cx="954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00"/>
              <a:t>.</a:t>
            </a:r>
            <a:endParaRPr sz="100"/>
          </a:p>
        </p:txBody>
      </p:sp>
      <p:sp>
        <p:nvSpPr>
          <p:cNvPr id="179" name="Google Shape;179;p31"/>
          <p:cNvSpPr txBox="1">
            <a:spLocks noGrp="1"/>
          </p:cNvSpPr>
          <p:nvPr>
            <p:ph type="body" idx="1"/>
          </p:nvPr>
        </p:nvSpPr>
        <p:spPr>
          <a:xfrm>
            <a:off x="245850" y="222150"/>
            <a:ext cx="8652300" cy="4699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7 nejznámějších mýtů o Salemském procesu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Obviněny byly pouze ženy</a:t>
            </a:r>
            <a:r>
              <a:rPr lang="cs">
                <a:latin typeface="Playfair Display"/>
                <a:ea typeface="Playfair Display"/>
                <a:cs typeface="Playfair Display"/>
                <a:sym typeface="Playfair Display"/>
              </a:rPr>
              <a:t> - Obviněny nebyly pouze ženy. Ze 150 obviněných byla přibližně jedna čtvrtina mužů. Dále byly obviněny i děti.</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Mezi obviněnými byla větší část teenagerů</a:t>
            </a:r>
            <a:r>
              <a:rPr lang="cs">
                <a:latin typeface="Playfair Display"/>
                <a:ea typeface="Playfair Display"/>
                <a:cs typeface="Playfair Display"/>
                <a:sym typeface="Playfair Display"/>
              </a:rPr>
              <a:t> - Podle novodobých filmů či příběhů byly obviněny zejména velmi mladé ženy a dívky. Pravda je však taková, že mezi obviněnými převažovaly ženy ve středním věku.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Obviněni byli hlavně chudí lidé</a:t>
            </a:r>
            <a:r>
              <a:rPr lang="cs">
                <a:latin typeface="Playfair Display"/>
                <a:ea typeface="Playfair Display"/>
                <a:cs typeface="Playfair Display"/>
                <a:sym typeface="Playfair Display"/>
              </a:rPr>
              <a:t> - Mezi obviněnými byli často bohatí lidé, kteří byli obviněni těmi chudšími.</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Jedinými oběťmi byli lidé</a:t>
            </a:r>
            <a:r>
              <a:rPr lang="cs">
                <a:latin typeface="Playfair Display"/>
                <a:ea typeface="Playfair Display"/>
                <a:cs typeface="Playfair Display"/>
                <a:sym typeface="Playfair Display"/>
              </a:rPr>
              <a:t> - Byli zastřeleni i dva psi, kteří byli prý posedlí.</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Salem byl jediným místem, kde probíhal hon na čarodějnice</a:t>
            </a:r>
            <a:r>
              <a:rPr lang="cs">
                <a:latin typeface="Playfair Display"/>
                <a:ea typeface="Playfair Display"/>
                <a:cs typeface="Playfair Display"/>
                <a:sym typeface="Playfair Display"/>
              </a:rPr>
              <a:t> - Bylo mnoho míst po celé Evropě i Americe, kde probíhaly hony na čarodějnice.</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Blouznění dívek bylo předstírané</a:t>
            </a:r>
            <a:r>
              <a:rPr lang="cs">
                <a:latin typeface="Playfair Display"/>
                <a:ea typeface="Playfair Display"/>
                <a:cs typeface="Playfair Display"/>
                <a:sym typeface="Playfair Display"/>
              </a:rPr>
              <a:t> - Podle všeho nebylo, ale mohlo být způsobené otravou alkaloidy, které se nacházely v námelu. Alkaloidy způsobují halucinace a onemocnění zvané ergotismus.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Popravovalo se na hranici</a:t>
            </a:r>
            <a:r>
              <a:rPr lang="cs">
                <a:latin typeface="Playfair Display"/>
                <a:ea typeface="Playfair Display"/>
                <a:cs typeface="Playfair Display"/>
                <a:sym typeface="Playfair Display"/>
              </a:rPr>
              <a:t> - Na hranici se popravovalo hlavně v Evropě. V Salemu se popravovalo na šibenici.</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Co to je čarodějnictví?</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Čarodějnictví nebo jinak řečeno čarodějství je označení pro nadpřirozené působení, které je známo v mnoha kulturách, nemá však jasnou definici.</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Může být bráno jako součást magie, občas však bývá oddělováno a chápáno jako více duševní a méně intelektuální.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Už od dávných dob bývá spojováno se ženami, které působí zlo pomocí magie, tyto ženy se nazývají čarodějnice.</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 historii bylo vnímáno hlavně jako hřích a udělovalo se za něj trest v podobě popravy či upálení na hranici. </a:t>
            </a:r>
            <a:endParaRPr>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3222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Děsivé představy o salemském procesu</a:t>
            </a:r>
            <a:endParaRPr/>
          </a:p>
        </p:txBody>
      </p:sp>
      <p:sp>
        <p:nvSpPr>
          <p:cNvPr id="185" name="Google Shape;185;p32"/>
          <p:cNvSpPr txBox="1">
            <a:spLocks noGrp="1"/>
          </p:cNvSpPr>
          <p:nvPr>
            <p:ph type="body" idx="1"/>
          </p:nvPr>
        </p:nvSpPr>
        <p:spPr>
          <a:xfrm>
            <a:off x="9996475" y="668725"/>
            <a:ext cx="349800" cy="72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sz="100"/>
              <a:t>.</a:t>
            </a:r>
            <a:endParaRPr sz="100"/>
          </a:p>
        </p:txBody>
      </p:sp>
      <p:pic>
        <p:nvPicPr>
          <p:cNvPr id="186" name="Google Shape;186;p32"/>
          <p:cNvPicPr preferRelativeResize="0"/>
          <p:nvPr/>
        </p:nvPicPr>
        <p:blipFill>
          <a:blip r:embed="rId3">
            <a:alphaModFix/>
          </a:blip>
          <a:stretch>
            <a:fillRect/>
          </a:stretch>
        </p:blipFill>
        <p:spPr>
          <a:xfrm>
            <a:off x="152400" y="1169850"/>
            <a:ext cx="3369300" cy="1959700"/>
          </a:xfrm>
          <a:prstGeom prst="rect">
            <a:avLst/>
          </a:prstGeom>
          <a:noFill/>
          <a:ln>
            <a:noFill/>
          </a:ln>
        </p:spPr>
      </p:pic>
      <p:pic>
        <p:nvPicPr>
          <p:cNvPr id="187" name="Google Shape;187;p32"/>
          <p:cNvPicPr preferRelativeResize="0"/>
          <p:nvPr/>
        </p:nvPicPr>
        <p:blipFill>
          <a:blip r:embed="rId4">
            <a:alphaModFix/>
          </a:blip>
          <a:stretch>
            <a:fillRect/>
          </a:stretch>
        </p:blipFill>
        <p:spPr>
          <a:xfrm>
            <a:off x="2127775" y="3035725"/>
            <a:ext cx="3144075" cy="1766575"/>
          </a:xfrm>
          <a:prstGeom prst="rect">
            <a:avLst/>
          </a:prstGeom>
          <a:noFill/>
          <a:ln>
            <a:noFill/>
          </a:ln>
        </p:spPr>
      </p:pic>
      <p:pic>
        <p:nvPicPr>
          <p:cNvPr id="188" name="Google Shape;188;p32"/>
          <p:cNvPicPr preferRelativeResize="0"/>
          <p:nvPr/>
        </p:nvPicPr>
        <p:blipFill>
          <a:blip r:embed="rId5">
            <a:alphaModFix/>
          </a:blip>
          <a:stretch>
            <a:fillRect/>
          </a:stretch>
        </p:blipFill>
        <p:spPr>
          <a:xfrm>
            <a:off x="4813626" y="1017450"/>
            <a:ext cx="2039277" cy="2650025"/>
          </a:xfrm>
          <a:prstGeom prst="rect">
            <a:avLst/>
          </a:prstGeom>
          <a:noFill/>
          <a:ln>
            <a:noFill/>
          </a:ln>
        </p:spPr>
      </p:pic>
      <p:pic>
        <p:nvPicPr>
          <p:cNvPr id="189" name="Google Shape;189;p32"/>
          <p:cNvPicPr preferRelativeResize="0"/>
          <p:nvPr/>
        </p:nvPicPr>
        <p:blipFill>
          <a:blip r:embed="rId6">
            <a:alphaModFix/>
          </a:blip>
          <a:stretch>
            <a:fillRect/>
          </a:stretch>
        </p:blipFill>
        <p:spPr>
          <a:xfrm>
            <a:off x="5997600" y="2982400"/>
            <a:ext cx="2907250" cy="1628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93075" y="2926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	Procesy v českých zemích</a:t>
            </a:r>
            <a:endParaRPr/>
          </a:p>
        </p:txBody>
      </p:sp>
      <p:sp>
        <p:nvSpPr>
          <p:cNvPr id="195" name="Google Shape;195;p33"/>
          <p:cNvSpPr txBox="1">
            <a:spLocks noGrp="1"/>
          </p:cNvSpPr>
          <p:nvPr>
            <p:ph type="body" idx="1"/>
          </p:nvPr>
        </p:nvSpPr>
        <p:spPr>
          <a:xfrm>
            <a:off x="118475" y="1142600"/>
            <a:ext cx="8575500" cy="3645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Procesy ve Velké Bíteši</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Tento proces se odehrál v letech 1571-1576 ve 									Velké Bíteši. Obžalovaná Marta Doležalová byla 							původně obžalovaná z vraždy svého pána. 								Vypověděla, že ho vážně zabila, protože ji bil a že 								měla ještě další dvě spolupachatelky. Při jejich 							výslechu se zjistilo, že vyrábí kouzelný prášek ze							 spálených vrabčích a psích těl. Tyto dvě ženy 								vypověděly, že měly ještě jednu spolupachatelku, 							Markétu Ťuhýkalku. Markéta podle všeho prodávala tento prášek dalším ženám na otravu svých partnerů. Tyto ženy byly popraveny. Dalších několik desítek žen bylo mučeno a nejméně dvacet dva jich skončilo na hranici. Místo, na kterém byly popraveny, se dnes jmenuje Na spravedlnosti.</a:t>
            </a:r>
            <a:endParaRPr>
              <a:latin typeface="Playfair Display"/>
              <a:ea typeface="Playfair Display"/>
              <a:cs typeface="Playfair Display"/>
              <a:sym typeface="Playfair Display"/>
            </a:endParaRPr>
          </a:p>
        </p:txBody>
      </p:sp>
      <p:pic>
        <p:nvPicPr>
          <p:cNvPr id="196" name="Google Shape;196;p33"/>
          <p:cNvPicPr preferRelativeResize="0"/>
          <p:nvPr/>
        </p:nvPicPr>
        <p:blipFill>
          <a:blip r:embed="rId3">
            <a:alphaModFix/>
          </a:blip>
          <a:stretch>
            <a:fillRect/>
          </a:stretch>
        </p:blipFill>
        <p:spPr>
          <a:xfrm>
            <a:off x="5189203" y="361725"/>
            <a:ext cx="3736275" cy="289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040150" y="-266550"/>
            <a:ext cx="707400" cy="68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cs" sz="100"/>
              <a:t>.</a:t>
            </a:r>
            <a:endParaRPr sz="100"/>
          </a:p>
        </p:txBody>
      </p:sp>
      <p:sp>
        <p:nvSpPr>
          <p:cNvPr id="202" name="Google Shape;202;p34"/>
          <p:cNvSpPr txBox="1">
            <a:spLocks noGrp="1"/>
          </p:cNvSpPr>
          <p:nvPr>
            <p:ph type="body" idx="1"/>
          </p:nvPr>
        </p:nvSpPr>
        <p:spPr>
          <a:xfrm>
            <a:off x="185700" y="323825"/>
            <a:ext cx="8772600" cy="5056500"/>
          </a:xfrm>
          <a:prstGeom prst="rect">
            <a:avLst/>
          </a:prstGeom>
        </p:spPr>
        <p:txBody>
          <a:bodyPr spcFirstLastPara="1" wrap="square" lIns="91425" tIns="91425" rIns="91425" bIns="91425" anchor="t" anchorCtr="0">
            <a:noAutofit/>
          </a:bodyPr>
          <a:lstStyle/>
          <a:p>
            <a:pPr marL="457200" lvl="0" indent="-347027" algn="l" rtl="0">
              <a:lnSpc>
                <a:spcPct val="105000"/>
              </a:lnSpc>
              <a:spcBef>
                <a:spcPts val="0"/>
              </a:spcBef>
              <a:spcAft>
                <a:spcPts val="0"/>
              </a:spcAft>
              <a:buSzPts val="1865"/>
              <a:buFont typeface="Playfair Display"/>
              <a:buChar char="❖"/>
            </a:pPr>
            <a:r>
              <a:rPr lang="cs" sz="1865">
                <a:latin typeface="Playfair Display"/>
                <a:ea typeface="Playfair Display"/>
                <a:cs typeface="Playfair Display"/>
                <a:sym typeface="Playfair Display"/>
              </a:rPr>
              <a:t>Procesy na Jesenicku</a:t>
            </a:r>
            <a:endParaRPr sz="1865">
              <a:latin typeface="Playfair Display"/>
              <a:ea typeface="Playfair Display"/>
              <a:cs typeface="Playfair Display"/>
              <a:sym typeface="Playfair Display"/>
            </a:endParaRPr>
          </a:p>
          <a:p>
            <a:pPr marL="914400" lvl="1" indent="-323532" algn="l" rtl="0">
              <a:lnSpc>
                <a:spcPct val="105000"/>
              </a:lnSpc>
              <a:spcBef>
                <a:spcPts val="0"/>
              </a:spcBef>
              <a:spcAft>
                <a:spcPts val="0"/>
              </a:spcAft>
              <a:buSzPts val="1495"/>
              <a:buFont typeface="Playfair Display"/>
              <a:buChar char="➢"/>
            </a:pPr>
            <a:r>
              <a:rPr lang="cs" sz="1495">
                <a:latin typeface="Playfair Display"/>
                <a:ea typeface="Playfair Display"/>
                <a:cs typeface="Playfair Display"/>
                <a:sym typeface="Playfair Display"/>
              </a:rPr>
              <a:t>Čarodějnické procesy na Jesenicku odstartovalo v roce 1622 obvinění Barbory Schmiedové. Obvinil ji její muž, když byl na smrtelné posteli, takže jeho výpověď byla brána vážně. Barbora byla zatčena a vyslýchána, uvedla dalších pět osob, které měli s čarodějnictvím co dočinění. Byla upálena na hranici. Procesy ale dále pokračovaly a v letech 1651-1652  zahynulo více než 250 lidí. Poslední procesy na Jesenicku probíhaly v letech 1683-1684, kdy byli obviněni Kašpar Gottwald, Anna Stenzelová a její dcera. Tyto procesy patří k jedněm z nejtemnějších v našich krajinách.</a:t>
            </a:r>
            <a:endParaRPr sz="1495">
              <a:latin typeface="Playfair Display"/>
              <a:ea typeface="Playfair Display"/>
              <a:cs typeface="Playfair Display"/>
              <a:sym typeface="Playfair Display"/>
            </a:endParaRPr>
          </a:p>
          <a:p>
            <a:pPr marL="457200" lvl="0" indent="-347027" algn="l" rtl="0">
              <a:lnSpc>
                <a:spcPct val="105000"/>
              </a:lnSpc>
              <a:spcBef>
                <a:spcPts val="0"/>
              </a:spcBef>
              <a:spcAft>
                <a:spcPts val="0"/>
              </a:spcAft>
              <a:buSzPts val="1865"/>
              <a:buFont typeface="Playfair Display"/>
              <a:buChar char="❖"/>
            </a:pPr>
            <a:r>
              <a:rPr lang="cs" sz="1865">
                <a:latin typeface="Playfair Display"/>
                <a:ea typeface="Playfair Display"/>
                <a:cs typeface="Playfair Display"/>
                <a:sym typeface="Playfair Display"/>
              </a:rPr>
              <a:t>Procesy v Nymburku</a:t>
            </a:r>
            <a:endParaRPr sz="1865">
              <a:latin typeface="Playfair Display"/>
              <a:ea typeface="Playfair Display"/>
              <a:cs typeface="Playfair Display"/>
              <a:sym typeface="Playfair Display"/>
            </a:endParaRPr>
          </a:p>
          <a:p>
            <a:pPr marL="914400" lvl="1" indent="-323532" algn="l" rtl="0">
              <a:lnSpc>
                <a:spcPct val="105000"/>
              </a:lnSpc>
              <a:spcBef>
                <a:spcPts val="0"/>
              </a:spcBef>
              <a:spcAft>
                <a:spcPts val="0"/>
              </a:spcAft>
              <a:buSzPts val="1495"/>
              <a:buFont typeface="Playfair Display"/>
              <a:buChar char="➢"/>
            </a:pPr>
            <a:r>
              <a:rPr lang="cs" sz="1495">
                <a:latin typeface="Playfair Display"/>
                <a:ea typeface="Playfair Display"/>
                <a:cs typeface="Playfair Display"/>
                <a:sym typeface="Playfair Display"/>
              </a:rPr>
              <a:t>V letech 1604-1606 probíhal v Nymburku jeden z nejkrutějších procesů. Soudci mučili a vyslýchali dvě desítky podezřelých. Více než polovina z nich byla upálena, ale až po tom, co jejich těla byla rozdělena na kusy. Nejhůře skončil Jan Špička. Ten byl obviněn z mnoha zločinů včetně vraždy a čarodějnictví. Soud se rozhodl mu udělit extrémní trest. Kat mu udělal to, co udělal Jan jedné z jeho obětí. Kat mu vyřezal pruhy na těle, uťal prsty na pravé noze a celou pravou ruku, poté byl přivázán ke kůlu, kde mu kat uřízl přirození a až do této chvíle byl Jan Špička při smyslech. Poté mu kat rozpáral trup, vytáhl vnitřnosti, které zabalil do látky a pověsil je na šibenici.</a:t>
            </a:r>
            <a:endParaRPr sz="1495">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cs" sz="4200" b="1">
                <a:latin typeface="Playfair Display"/>
                <a:ea typeface="Playfair Display"/>
                <a:cs typeface="Playfair Display"/>
                <a:sym typeface="Playfair Display"/>
              </a:rPr>
              <a:t>Moderní čarodějnictví</a:t>
            </a:r>
            <a:endParaRPr sz="4200" b="1">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Moderní čarodějnictví a moderní čarodějnice</a:t>
            </a:r>
            <a:endParaRPr/>
          </a:p>
        </p:txBody>
      </p:sp>
      <p:sp>
        <p:nvSpPr>
          <p:cNvPr id="213" name="Google Shape;213;p36"/>
          <p:cNvSpPr txBox="1">
            <a:spLocks noGrp="1"/>
          </p:cNvSpPr>
          <p:nvPr>
            <p:ph type="body" idx="1"/>
          </p:nvPr>
        </p:nvSpPr>
        <p:spPr>
          <a:xfrm>
            <a:off x="311700" y="1105700"/>
            <a:ext cx="8520600" cy="3731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I v současnosti existují čarodějnice, ty se ale spíše vražděním zabývají věštěním, léčitelstvím a bylinkářstvím.</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K modernímu čarodějnictví se hlásí hlavně vyznavači kultu Wicca a novopohanských náboženství.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Čarodějnictví je stále ještě trestáno v Indii, i v dnešní době jsou zabíjeni lidé za domnělé “čarování”.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Druhy novodobých čarodějnic:</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Černá čarodějnice</a:t>
            </a:r>
            <a:r>
              <a:rPr lang="cs">
                <a:latin typeface="Playfair Display"/>
                <a:ea typeface="Playfair Display"/>
                <a:cs typeface="Playfair Display"/>
                <a:sym typeface="Playfair Display"/>
              </a:rPr>
              <a:t> - Pracuje s černou (špatnou, zlou) magií, je schopna ji použít proti někomu. Může přivolat lidem do života neštěstí, bolest, nemoci nebo i smrt. Čarodějnice ji používají spíše pro vlastní dobro. Tím, že ji čarodějnice použila, “zaprodala svoji duši Ďáblu”.</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u="sng">
                <a:latin typeface="Playfair Display"/>
                <a:ea typeface="Playfair Display"/>
                <a:cs typeface="Playfair Display"/>
                <a:sym typeface="Playfair Display"/>
              </a:rPr>
              <a:t>Bílá čarodějnice</a:t>
            </a:r>
            <a:r>
              <a:rPr lang="cs">
                <a:latin typeface="Playfair Display"/>
                <a:ea typeface="Playfair Display"/>
                <a:cs typeface="Playfair Display"/>
                <a:sym typeface="Playfair Display"/>
              </a:rPr>
              <a:t> - Chrání svět a lidi před negativními silami a černou magií, pomáhá sobě i druhým pomocí bílé (dobré) magie. Bílá magie vychází ze srdce a je mnohem více efektivnější než černá magie.</a:t>
            </a:r>
            <a:endParaRPr>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452000" y="2689600"/>
            <a:ext cx="3077918" cy="2112525"/>
          </a:xfrm>
          <a:prstGeom prst="rect">
            <a:avLst/>
          </a:prstGeom>
          <a:noFill/>
          <a:ln>
            <a:noFill/>
          </a:ln>
        </p:spPr>
      </p:pic>
      <p:pic>
        <p:nvPicPr>
          <p:cNvPr id="219" name="Google Shape;219;p37"/>
          <p:cNvPicPr preferRelativeResize="0"/>
          <p:nvPr/>
        </p:nvPicPr>
        <p:blipFill>
          <a:blip r:embed="rId4">
            <a:alphaModFix/>
          </a:blip>
          <a:stretch>
            <a:fillRect/>
          </a:stretch>
        </p:blipFill>
        <p:spPr>
          <a:xfrm>
            <a:off x="410325" y="339950"/>
            <a:ext cx="3161275" cy="2058257"/>
          </a:xfrm>
          <a:prstGeom prst="rect">
            <a:avLst/>
          </a:prstGeom>
          <a:noFill/>
          <a:ln>
            <a:noFill/>
          </a:ln>
        </p:spPr>
      </p:pic>
      <p:sp>
        <p:nvSpPr>
          <p:cNvPr id="220" name="Google Shape;220;p37"/>
          <p:cNvSpPr txBox="1"/>
          <p:nvPr/>
        </p:nvSpPr>
        <p:spPr>
          <a:xfrm>
            <a:off x="3909450" y="1232700"/>
            <a:ext cx="46104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Playfair Display"/>
              <a:buChar char="❖"/>
            </a:pPr>
            <a:r>
              <a:rPr lang="cs" sz="1800">
                <a:solidFill>
                  <a:schemeClr val="dk2"/>
                </a:solidFill>
                <a:latin typeface="Playfair Display"/>
                <a:ea typeface="Playfair Display"/>
                <a:cs typeface="Playfair Display"/>
                <a:sym typeface="Playfair Display"/>
              </a:rPr>
              <a:t>V Indii je bohužel velmi běžné, že jsou brutálně zabíjeni, mučeni a pronásledováni lidé, co mají co dočinění s čarodějnictvím. Ať už to je podložené či nepodložené, mnoho nevinných lidí proto trpí.</a:t>
            </a:r>
            <a:endParaRPr sz="1800">
              <a:solidFill>
                <a:schemeClr val="dk2"/>
              </a:solidFill>
              <a:latin typeface="Playfair Display"/>
              <a:ea typeface="Playfair Display"/>
              <a:cs typeface="Playfair Display"/>
              <a:sym typeface="Playfair Display"/>
            </a:endParaRPr>
          </a:p>
          <a:p>
            <a:pPr marL="457200" lvl="0" indent="-342900" algn="l" rtl="0">
              <a:spcBef>
                <a:spcPts val="0"/>
              </a:spcBef>
              <a:spcAft>
                <a:spcPts val="0"/>
              </a:spcAft>
              <a:buClr>
                <a:schemeClr val="dk2"/>
              </a:buClr>
              <a:buSzPts val="1800"/>
              <a:buFont typeface="Playfair Display"/>
              <a:buChar char="❖"/>
            </a:pPr>
            <a:r>
              <a:rPr lang="cs" sz="1800">
                <a:solidFill>
                  <a:schemeClr val="dk2"/>
                </a:solidFill>
                <a:latin typeface="Playfair Display"/>
                <a:ea typeface="Playfair Display"/>
                <a:cs typeface="Playfair Display"/>
                <a:sym typeface="Playfair Display"/>
              </a:rPr>
              <a:t>To se děje například i ve státě Papua Nová Guinea, Saúdská Arábie a v celé subsaharské Africe.</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Zdroje</a:t>
            </a:r>
            <a:endParaRPr/>
          </a:p>
        </p:txBody>
      </p:sp>
      <p:sp>
        <p:nvSpPr>
          <p:cNvPr id="226" name="Google Shape;22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cs" u="sng">
                <a:solidFill>
                  <a:schemeClr val="hlink"/>
                </a:solidFill>
                <a:hlinkClick r:id="rId3"/>
              </a:rPr>
              <a:t>https://cs.wikipedia.org/wiki/%C4%8Carod%C4%9Bjnictv%C3%AD</a:t>
            </a:r>
            <a:endParaRPr/>
          </a:p>
          <a:p>
            <a:pPr marL="457200" lvl="0" indent="-317182" algn="l" rtl="0">
              <a:spcBef>
                <a:spcPts val="0"/>
              </a:spcBef>
              <a:spcAft>
                <a:spcPts val="0"/>
              </a:spcAft>
              <a:buSzPct val="100000"/>
              <a:buChar char="❖"/>
            </a:pPr>
            <a:r>
              <a:rPr lang="cs" u="sng">
                <a:solidFill>
                  <a:schemeClr val="hlink"/>
                </a:solidFill>
                <a:hlinkClick r:id="rId4"/>
              </a:rPr>
              <a:t>https://cs.wikipedia.org/wiki/%C4%8Carod%C4%9Bjnick%C3%A9_procesy</a:t>
            </a:r>
            <a:endParaRPr/>
          </a:p>
          <a:p>
            <a:pPr marL="457200" lvl="0" indent="-317182" algn="l" rtl="0">
              <a:spcBef>
                <a:spcPts val="0"/>
              </a:spcBef>
              <a:spcAft>
                <a:spcPts val="0"/>
              </a:spcAft>
              <a:buSzPct val="100000"/>
              <a:buChar char="❖"/>
            </a:pPr>
            <a:r>
              <a:rPr lang="cs" u="sng">
                <a:solidFill>
                  <a:schemeClr val="hlink"/>
                </a:solidFill>
                <a:hlinkClick r:id="rId5"/>
              </a:rPr>
              <a:t>https://www.onlymen.cz/zajimavosti/carodejnice-ve-stredoveku-hledani-pravdy-pomoci-jehel-ci-vetsi-znamenko-absurdity-ktere-vas-poslaly-primo-do-plamenu/</a:t>
            </a:r>
            <a:endParaRPr/>
          </a:p>
          <a:p>
            <a:pPr marL="457200" lvl="0" indent="-317182" algn="l" rtl="0">
              <a:spcBef>
                <a:spcPts val="0"/>
              </a:spcBef>
              <a:spcAft>
                <a:spcPts val="0"/>
              </a:spcAft>
              <a:buSzPct val="100000"/>
              <a:buChar char="❖"/>
            </a:pPr>
            <a:r>
              <a:rPr lang="cs" u="sng">
                <a:solidFill>
                  <a:schemeClr val="hlink"/>
                </a:solidFill>
                <a:hlinkClick r:id="rId6"/>
              </a:rPr>
              <a:t>https://www.stoplusjednicka.cz/krute-potirani-magie-jak-vypadaly-prvni-carodenicke-procesy-v-ceskych-zemich</a:t>
            </a:r>
            <a:endParaRPr/>
          </a:p>
          <a:p>
            <a:pPr marL="457200" lvl="0" indent="-317182" algn="l" rtl="0">
              <a:spcBef>
                <a:spcPts val="0"/>
              </a:spcBef>
              <a:spcAft>
                <a:spcPts val="0"/>
              </a:spcAft>
              <a:buSzPct val="100000"/>
              <a:buChar char="❖"/>
            </a:pPr>
            <a:r>
              <a:rPr lang="cs" u="sng">
                <a:solidFill>
                  <a:schemeClr val="hlink"/>
                </a:solidFill>
                <a:hlinkClick r:id="rId7"/>
              </a:rPr>
              <a:t>https://olomouc.rozhlas.cz/nejbrutalnejsi-carodejnicke-procesy-17-stoleti-zacaly-na-jesenicku-pred-395-lety-6374964</a:t>
            </a:r>
            <a:endParaRPr/>
          </a:p>
          <a:p>
            <a:pPr marL="457200" lvl="0" indent="-317182" algn="l" rtl="0">
              <a:spcBef>
                <a:spcPts val="0"/>
              </a:spcBef>
              <a:spcAft>
                <a:spcPts val="0"/>
              </a:spcAft>
              <a:buSzPct val="100000"/>
              <a:buChar char="❖"/>
            </a:pPr>
            <a:r>
              <a:rPr lang="cs" u="sng">
                <a:solidFill>
                  <a:schemeClr val="hlink"/>
                </a:solidFill>
                <a:hlinkClick r:id="rId8"/>
              </a:rPr>
              <a:t>https://www.stoplusjednicka.cz/pekelne-sily-salemu-co-odstartovalo-nejslavnejsi-carodejnicky-proces</a:t>
            </a:r>
            <a:endParaRPr/>
          </a:p>
          <a:p>
            <a:pPr marL="457200" lvl="0" indent="-317182" algn="l" rtl="0">
              <a:spcBef>
                <a:spcPts val="0"/>
              </a:spcBef>
              <a:spcAft>
                <a:spcPts val="0"/>
              </a:spcAft>
              <a:buSzPct val="100000"/>
              <a:buChar char="❖"/>
            </a:pPr>
            <a:r>
              <a:rPr lang="cs" u="sng">
                <a:solidFill>
                  <a:schemeClr val="hlink"/>
                </a:solidFill>
                <a:hlinkClick r:id="rId9"/>
              </a:rPr>
              <a:t>https://www.dotyk.cz/magazin/carodejnice-salem-30001016.html</a:t>
            </a:r>
            <a:endParaRPr/>
          </a:p>
          <a:p>
            <a:pPr marL="457200" lvl="0" indent="-317182" algn="l" rtl="0">
              <a:spcBef>
                <a:spcPts val="0"/>
              </a:spcBef>
              <a:spcAft>
                <a:spcPts val="0"/>
              </a:spcAft>
              <a:buSzPct val="100000"/>
              <a:buChar char="❖"/>
            </a:pPr>
            <a:r>
              <a:rPr lang="cs" u="sng">
                <a:solidFill>
                  <a:schemeClr val="hlink"/>
                </a:solidFill>
                <a:hlinkClick r:id="rId10"/>
              </a:rPr>
              <a:t>https://cs.wikipedia.org/wiki/Salemsk%C3%BD_%C4%8Darod%C4%9Bjnick%C3%BD_p%C5%99%C3%ADpad</a:t>
            </a:r>
            <a:endParaRPr/>
          </a:p>
          <a:p>
            <a:pPr marL="457200" lvl="0" indent="-317182" algn="l" rtl="0">
              <a:spcBef>
                <a:spcPts val="0"/>
              </a:spcBef>
              <a:spcAft>
                <a:spcPts val="0"/>
              </a:spcAft>
              <a:buSzPct val="100000"/>
              <a:buChar char="❖"/>
            </a:pPr>
            <a:r>
              <a:rPr lang="cs" u="sng">
                <a:solidFill>
                  <a:schemeClr val="hlink"/>
                </a:solidFill>
                <a:hlinkClick r:id="rId11"/>
              </a:rPr>
              <a:t>https://zoommagazin.iprima.cz/zajimavosti/carodejnice-ze-salemu-myty</a:t>
            </a:r>
            <a:endParaRPr/>
          </a:p>
          <a:p>
            <a:pPr marL="457200" lvl="0" indent="-317182" algn="l" rtl="0">
              <a:spcBef>
                <a:spcPts val="0"/>
              </a:spcBef>
              <a:spcAft>
                <a:spcPts val="0"/>
              </a:spcAft>
              <a:buSzPct val="100000"/>
              <a:buChar char="❖"/>
            </a:pPr>
            <a:r>
              <a:rPr lang="cs" u="sng">
                <a:solidFill>
                  <a:schemeClr val="hlink"/>
                </a:solidFill>
                <a:hlinkClick r:id="rId12"/>
              </a:rPr>
              <a:t>https://www.shanti.cz/blog/cerna-a-bila-magie/</a:t>
            </a:r>
            <a:r>
              <a:rPr lang="c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Kdo nebo co je čarodějnice?</a:t>
            </a:r>
            <a:endParaRPr/>
          </a:p>
        </p:txBody>
      </p:sp>
      <p:sp>
        <p:nvSpPr>
          <p:cNvPr id="72" name="Google Shape;72;p15"/>
          <p:cNvSpPr txBox="1">
            <a:spLocks noGrp="1"/>
          </p:cNvSpPr>
          <p:nvPr>
            <p:ph type="body" idx="1"/>
          </p:nvPr>
        </p:nvSpPr>
        <p:spPr>
          <a:xfrm>
            <a:off x="311700" y="1152475"/>
            <a:ext cx="8672100" cy="3675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Čarodějnice je žena, která praktikuje čarodějnictví.</a:t>
            </a: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Existují i muži, čarodějové, jen v mnohem menším měřítku a kvůli rozdílu postavení muže a ženy v historii, nebyli muži tolik podezíráni z čarodějnictví a jeho praktikování.</a:t>
            </a: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Nejčastější “čáry”, které čarodějnice v historii prováděly byly kletby, uhranutí, milostná magie, věštění nebo dokonce i vyvolávaly duše zemřelých.</a:t>
            </a: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cs" sz="1900">
                <a:latin typeface="Playfair Display"/>
                <a:ea typeface="Playfair Display"/>
                <a:cs typeface="Playfair Display"/>
                <a:sym typeface="Playfair Display"/>
              </a:rPr>
              <a:t>Snadným cílem pro obvinění za čarodějnictví byly v historii porodní báby, kořenářky a mastičkáři.</a:t>
            </a:r>
            <a:endParaRPr sz="19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cs" sz="2800"/>
              <a:t>Co bylo důkazem toho, že je někdo čarodějnice?</a:t>
            </a:r>
            <a:endParaRPr sz="2800"/>
          </a:p>
        </p:txBody>
      </p:sp>
      <p:sp>
        <p:nvSpPr>
          <p:cNvPr id="78" name="Google Shape;78;p16"/>
          <p:cNvSpPr txBox="1">
            <a:spLocks noGrp="1"/>
          </p:cNvSpPr>
          <p:nvPr>
            <p:ph type="body" idx="1"/>
          </p:nvPr>
        </p:nvSpPr>
        <p:spPr>
          <a:xfrm>
            <a:off x="311700" y="1152475"/>
            <a:ext cx="60855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Když se hodila svázaná čarodějnice do vody, tak vyplavala.</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Pes dokázal čarodějnici vycítit.</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Když měla zvláštní znaménko.</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Když se dotkla člověka a ten onemocněl, poté se ho dotkla podruhé a když se uzdravil, byla to čarodějnice.</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Když neznala celou Bibli.</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cs" sz="1700">
                <a:latin typeface="Playfair Display"/>
                <a:ea typeface="Playfair Display"/>
                <a:cs typeface="Playfair Display"/>
                <a:sym typeface="Playfair Display"/>
              </a:rPr>
              <a:t>Když byla moc lehká (ženy se vážily na váze a když byly moc lehké, tak byly čarodějnice).</a:t>
            </a:r>
            <a:endParaRPr sz="2100"/>
          </a:p>
        </p:txBody>
      </p:sp>
      <p:pic>
        <p:nvPicPr>
          <p:cNvPr id="79" name="Google Shape;79;p16"/>
          <p:cNvPicPr preferRelativeResize="0"/>
          <p:nvPr/>
        </p:nvPicPr>
        <p:blipFill>
          <a:blip r:embed="rId3">
            <a:alphaModFix/>
          </a:blip>
          <a:stretch>
            <a:fillRect/>
          </a:stretch>
        </p:blipFill>
        <p:spPr>
          <a:xfrm>
            <a:off x="6642500" y="1256450"/>
            <a:ext cx="2019300" cy="312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cs" sz="4200" b="1">
                <a:latin typeface="Playfair Display"/>
                <a:ea typeface="Playfair Display"/>
                <a:cs typeface="Playfair Display"/>
                <a:sym typeface="Playfair Display"/>
              </a:rPr>
              <a:t>Rozdělení čarodějnictví podle území a doby</a:t>
            </a:r>
            <a:endParaRPr sz="4200" b="1">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4200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Antické Řecko</a:t>
            </a:r>
            <a:endParaRPr/>
          </a:p>
        </p:txBody>
      </p:sp>
      <p:sp>
        <p:nvSpPr>
          <p:cNvPr id="90" name="Google Shape;90;p18"/>
          <p:cNvSpPr txBox="1">
            <a:spLocks noGrp="1"/>
          </p:cNvSpPr>
          <p:nvPr>
            <p:ph type="body" idx="1"/>
          </p:nvPr>
        </p:nvSpPr>
        <p:spPr>
          <a:xfrm>
            <a:off x="311700" y="1152475"/>
            <a:ext cx="5058900" cy="36060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Font typeface="Playfair Display"/>
              <a:buChar char="❖"/>
            </a:pPr>
            <a:r>
              <a:rPr lang="cs" dirty="0">
                <a:latin typeface="Playfair Display"/>
                <a:ea typeface="Playfair Display"/>
                <a:cs typeface="Playfair Display"/>
                <a:sym typeface="Playfair Display"/>
              </a:rPr>
              <a:t>V antickém Řecku byly čarodějnice podle “normálních” lidí sexuálně nenasytné a ohrožovaly společenský řád.</a:t>
            </a:r>
            <a:endParaRPr dirty="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dirty="0">
                <a:latin typeface="Playfair Display"/>
                <a:ea typeface="Playfair Display"/>
                <a:cs typeface="Playfair Display"/>
                <a:sym typeface="Playfair Display"/>
              </a:rPr>
              <a:t>Občas na ně bylo nahlíženo jako na krásné, mocné, moudré a laskavé ženy.</a:t>
            </a:r>
            <a:endParaRPr dirty="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dirty="0">
                <a:latin typeface="Playfair Display"/>
                <a:ea typeface="Playfair Display"/>
                <a:cs typeface="Playfair Display"/>
                <a:sym typeface="Playfair Display"/>
              </a:rPr>
              <a:t>Už v této době existovalo do jisté míry pronásledování čarodějnic.</a:t>
            </a:r>
            <a:endParaRPr dirty="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dirty="0">
                <a:latin typeface="Playfair Display"/>
                <a:ea typeface="Playfair Display"/>
                <a:cs typeface="Playfair Display"/>
                <a:sym typeface="Playfair Display"/>
              </a:rPr>
              <a:t>Nejznámější Řecké čarodějnice byly thesalské čarodějnice, o kterých se říkalo, že dokážou z nebe snést Měsíc.</a:t>
            </a:r>
            <a:endParaRPr dirty="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dirty="0">
                <a:latin typeface="Playfair Display"/>
                <a:ea typeface="Playfair Display"/>
                <a:cs typeface="Playfair Display"/>
                <a:sym typeface="Playfair Display"/>
              </a:rPr>
              <a:t>V řeckých mýtech se objevuje například mocná čarodějnice Kirké nebo princezna Médeia.</a:t>
            </a:r>
            <a:endParaRPr dirty="0">
              <a:latin typeface="Playfair Display"/>
              <a:ea typeface="Playfair Display"/>
              <a:cs typeface="Playfair Display"/>
              <a:sym typeface="Playfair Display"/>
            </a:endParaRPr>
          </a:p>
        </p:txBody>
      </p:sp>
      <p:pic>
        <p:nvPicPr>
          <p:cNvPr id="91" name="Google Shape;91;p18"/>
          <p:cNvPicPr preferRelativeResize="0"/>
          <p:nvPr/>
        </p:nvPicPr>
        <p:blipFill>
          <a:blip r:embed="rId3">
            <a:alphaModFix/>
          </a:blip>
          <a:stretch>
            <a:fillRect/>
          </a:stretch>
        </p:blipFill>
        <p:spPr>
          <a:xfrm>
            <a:off x="5542800" y="559175"/>
            <a:ext cx="3194225" cy="3807525"/>
          </a:xfrm>
          <a:prstGeom prst="rect">
            <a:avLst/>
          </a:prstGeom>
          <a:noFill/>
          <a:ln>
            <a:noFill/>
          </a:ln>
        </p:spPr>
      </p:pic>
      <p:sp>
        <p:nvSpPr>
          <p:cNvPr id="92" name="Google Shape;92;p18"/>
          <p:cNvSpPr txBox="1"/>
          <p:nvPr/>
        </p:nvSpPr>
        <p:spPr>
          <a:xfrm>
            <a:off x="6364850" y="4366700"/>
            <a:ext cx="1550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300">
                <a:solidFill>
                  <a:srgbClr val="666666"/>
                </a:solidFill>
                <a:latin typeface="Playfair Display"/>
                <a:ea typeface="Playfair Display"/>
                <a:cs typeface="Playfair Display"/>
                <a:sym typeface="Playfair Display"/>
              </a:rPr>
              <a:t>Princezna Médeia</a:t>
            </a:r>
            <a:endParaRPr sz="1300">
              <a:solidFill>
                <a:srgbClr val="666666"/>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Antický Řím</a:t>
            </a:r>
            <a:endParaRPr/>
          </a:p>
        </p:txBody>
      </p:sp>
      <p:sp>
        <p:nvSpPr>
          <p:cNvPr id="98" name="Google Shape;98;p19"/>
          <p:cNvSpPr txBox="1">
            <a:spLocks noGrp="1"/>
          </p:cNvSpPr>
          <p:nvPr>
            <p:ph type="body" idx="1"/>
          </p:nvPr>
        </p:nvSpPr>
        <p:spPr>
          <a:xfrm>
            <a:off x="311700" y="1152475"/>
            <a:ext cx="5394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Římané měli na čarodějnictví mnohem negativnější pohled než Řekové.</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 roce 450 př. n. l. byl vydán zákon proti škodlivé magii, později ve 2. století př. n. l. byli praktikanti magie pronásledováni. V této době byl obviněn i filozof Lucius Apuleius, který se však dokázal u soudu obhájit.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 době vlády císaře Diokleciána byl ustanoven trest smrti upálením.</a:t>
            </a:r>
            <a:endParaRPr>
              <a:latin typeface="Playfair Display"/>
              <a:ea typeface="Playfair Display"/>
              <a:cs typeface="Playfair Display"/>
              <a:sym typeface="Playfair Display"/>
            </a:endParaRPr>
          </a:p>
        </p:txBody>
      </p:sp>
      <p:pic>
        <p:nvPicPr>
          <p:cNvPr id="99" name="Google Shape;99;p19"/>
          <p:cNvPicPr preferRelativeResize="0"/>
          <p:nvPr/>
        </p:nvPicPr>
        <p:blipFill>
          <a:blip r:embed="rId3">
            <a:alphaModFix/>
          </a:blip>
          <a:stretch>
            <a:fillRect/>
          </a:stretch>
        </p:blipFill>
        <p:spPr>
          <a:xfrm>
            <a:off x="6076550" y="751425"/>
            <a:ext cx="2571650" cy="1933875"/>
          </a:xfrm>
          <a:prstGeom prst="rect">
            <a:avLst/>
          </a:prstGeom>
          <a:noFill/>
          <a:ln>
            <a:noFill/>
          </a:ln>
        </p:spPr>
      </p:pic>
      <p:sp>
        <p:nvSpPr>
          <p:cNvPr id="100" name="Google Shape;100;p19"/>
          <p:cNvSpPr txBox="1"/>
          <p:nvPr/>
        </p:nvSpPr>
        <p:spPr>
          <a:xfrm>
            <a:off x="6723075" y="2685300"/>
            <a:ext cx="1451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300">
                <a:solidFill>
                  <a:srgbClr val="666666"/>
                </a:solidFill>
                <a:latin typeface="Playfair Display"/>
                <a:ea typeface="Playfair Display"/>
                <a:cs typeface="Playfair Display"/>
                <a:sym typeface="Playfair Display"/>
              </a:rPr>
              <a:t>Lucius Apuleius</a:t>
            </a:r>
            <a:endParaRPr sz="1300">
              <a:solidFill>
                <a:srgbClr val="666666"/>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Skandinávie</a:t>
            </a:r>
            <a:endParaRPr/>
          </a:p>
        </p:txBody>
      </p:sp>
      <p:sp>
        <p:nvSpPr>
          <p:cNvPr id="106" name="Google Shape;106;p20"/>
          <p:cNvSpPr txBox="1">
            <a:spLocks noGrp="1"/>
          </p:cNvSpPr>
          <p:nvPr>
            <p:ph type="body" idx="1"/>
          </p:nvPr>
        </p:nvSpPr>
        <p:spPr>
          <a:xfrm>
            <a:off x="311700" y="1152475"/>
            <a:ext cx="5246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Seveřané praktikovali magii zvanou </a:t>
            </a:r>
            <a:r>
              <a:rPr lang="cs" i="1">
                <a:latin typeface="Playfair Display"/>
                <a:ea typeface="Playfair Display"/>
                <a:cs typeface="Playfair Display"/>
                <a:sym typeface="Playfair Display"/>
              </a:rPr>
              <a:t>seidr</a:t>
            </a:r>
            <a:r>
              <a:rPr lang="cs">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K čarodějnictví a čarodějkám měli většinou pozitivní přístup.</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Severské čarodějnice se nazývaly </a:t>
            </a:r>
            <a:r>
              <a:rPr lang="cs" i="1">
                <a:latin typeface="Playfair Display"/>
                <a:ea typeface="Playfair Display"/>
                <a:cs typeface="Playfair Display"/>
                <a:sym typeface="Playfair Display"/>
              </a:rPr>
              <a:t>valy</a:t>
            </a:r>
            <a:r>
              <a:rPr lang="cs">
                <a:latin typeface="Playfair Display"/>
                <a:ea typeface="Playfair Display"/>
                <a:cs typeface="Playfair Display"/>
                <a:sym typeface="Playfair Display"/>
              </a:rPr>
              <a:t> či </a:t>
            </a:r>
            <a:r>
              <a:rPr lang="cs" i="1">
                <a:latin typeface="Playfair Display"/>
                <a:ea typeface="Playfair Display"/>
                <a:cs typeface="Playfair Display"/>
                <a:sym typeface="Playfair Display"/>
              </a:rPr>
              <a:t>völvy</a:t>
            </a:r>
            <a:r>
              <a:rPr lang="cs">
                <a:latin typeface="Playfair Display"/>
                <a:ea typeface="Playfair Display"/>
                <a:cs typeface="Playfair Display"/>
                <a:sym typeface="Playfair Display"/>
              </a:rPr>
              <a:t> a magii praktikovaly především v noci.</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S magií byla spojována bohyně Freya (bohyně plodnosti, lásky, krásy a čarodějnictví), která ji ukázala i ostatním bohům.</a:t>
            </a:r>
            <a:endParaRPr>
              <a:latin typeface="Playfair Display"/>
              <a:ea typeface="Playfair Display"/>
              <a:cs typeface="Playfair Display"/>
              <a:sym typeface="Playfair Display"/>
            </a:endParaRPr>
          </a:p>
        </p:txBody>
      </p:sp>
      <p:pic>
        <p:nvPicPr>
          <p:cNvPr id="107" name="Google Shape;107;p20"/>
          <p:cNvPicPr preferRelativeResize="0"/>
          <p:nvPr/>
        </p:nvPicPr>
        <p:blipFill>
          <a:blip r:embed="rId3">
            <a:alphaModFix/>
          </a:blip>
          <a:stretch>
            <a:fillRect/>
          </a:stretch>
        </p:blipFill>
        <p:spPr>
          <a:xfrm>
            <a:off x="5836297" y="456300"/>
            <a:ext cx="2802975" cy="3737300"/>
          </a:xfrm>
          <a:prstGeom prst="rect">
            <a:avLst/>
          </a:prstGeom>
          <a:noFill/>
          <a:ln>
            <a:noFill/>
          </a:ln>
        </p:spPr>
      </p:pic>
      <p:sp>
        <p:nvSpPr>
          <p:cNvPr id="108" name="Google Shape;108;p20"/>
          <p:cNvSpPr txBox="1"/>
          <p:nvPr/>
        </p:nvSpPr>
        <p:spPr>
          <a:xfrm>
            <a:off x="6359088" y="4193600"/>
            <a:ext cx="1757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300">
                <a:solidFill>
                  <a:srgbClr val="666666"/>
                </a:solidFill>
                <a:latin typeface="Playfair Display"/>
                <a:ea typeface="Playfair Display"/>
                <a:cs typeface="Playfair Display"/>
                <a:sym typeface="Playfair Display"/>
              </a:rPr>
              <a:t>Krásná bohyně Freya</a:t>
            </a:r>
            <a:endParaRPr sz="1300">
              <a:solidFill>
                <a:srgbClr val="666666"/>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3210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Křesťanská Evropy</a:t>
            </a:r>
            <a:endParaRPr/>
          </a:p>
        </p:txBody>
      </p:sp>
      <p:sp>
        <p:nvSpPr>
          <p:cNvPr id="114" name="Google Shape;114;p21"/>
          <p:cNvSpPr txBox="1">
            <a:spLocks noGrp="1"/>
          </p:cNvSpPr>
          <p:nvPr>
            <p:ph type="body" idx="1"/>
          </p:nvPr>
        </p:nvSpPr>
        <p:spPr>
          <a:xfrm>
            <a:off x="240900" y="1152475"/>
            <a:ext cx="8662200" cy="3764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Počátky křesťanství</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Na počátku křesťanství bylo čarodějnictví považováno jako praktikování magie pomocí démonů.</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cs">
                <a:latin typeface="Playfair Display"/>
                <a:ea typeface="Playfair Display"/>
                <a:cs typeface="Playfair Display"/>
                <a:sym typeface="Playfair Display"/>
              </a:rPr>
              <a:t>Prvním známým případem je případ Priscilliana. Biskup z Avily byl v roce 385 uškrcen a spolu s ním bylo zabito i šest hispánských kněží.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 9. století se v některých zemích zavedl trest smrti pro čarodějnice, ale nedocházelo k nějakému většímu pronásledování.</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 11. století popsal biskup Burchard z Wormsu první představu o sletu čarodějnic.</a:t>
            </a:r>
            <a:endParaRPr>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cs">
                <a:latin typeface="Playfair Display"/>
                <a:ea typeface="Playfair Display"/>
                <a:cs typeface="Playfair Display"/>
                <a:sym typeface="Playfair Display"/>
              </a:rPr>
              <a:t>Ve 13. století mnich Konrád z Marburgu pronásledoval kacíře a čaroděje, to však skončilo jeho smrtí.</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2477</Words>
  <Application>Microsoft Office PowerPoint</Application>
  <PresentationFormat>Předvádění na obrazovce (16:9)</PresentationFormat>
  <Paragraphs>137</Paragraphs>
  <Slides>26</Slides>
  <Notes>26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Lato</vt:lpstr>
      <vt:lpstr>Arial</vt:lpstr>
      <vt:lpstr>Playfair Display</vt:lpstr>
      <vt:lpstr>Coral</vt:lpstr>
      <vt:lpstr>Čarodějnictví a jeho historie</vt:lpstr>
      <vt:lpstr>Co to je čarodějnictví?</vt:lpstr>
      <vt:lpstr>Kdo nebo co je čarodějnice?</vt:lpstr>
      <vt:lpstr>Co bylo důkazem toho, že je někdo čarodějnice?</vt:lpstr>
      <vt:lpstr>Rozdělení čarodějnictví podle území a doby</vt:lpstr>
      <vt:lpstr>Antické Řecko</vt:lpstr>
      <vt:lpstr>Antický Řím</vt:lpstr>
      <vt:lpstr>Skandinávie</vt:lpstr>
      <vt:lpstr>Křesťanská Evropy</vt:lpstr>
      <vt:lpstr>Prezentace aplikace PowerPoint</vt:lpstr>
      <vt:lpstr>Prezentace aplikace PowerPoint</vt:lpstr>
      <vt:lpstr>Mezopotámie</vt:lpstr>
      <vt:lpstr>Starověká Indie</vt:lpstr>
      <vt:lpstr>Východní Asie</vt:lpstr>
      <vt:lpstr>Nejznámější čarodějnické procesy</vt:lpstr>
      <vt:lpstr>Co to byl proces?</vt:lpstr>
      <vt:lpstr>Salemský proces - Jeden z nejznámějších procesů</vt:lpstr>
      <vt:lpstr>.</vt:lpstr>
      <vt:lpstr>.</vt:lpstr>
      <vt:lpstr>Děsivé představy o salemském procesu</vt:lpstr>
      <vt:lpstr> Procesy v českých zemích</vt:lpstr>
      <vt:lpstr>.</vt:lpstr>
      <vt:lpstr>Moderní čarodějnictví</vt:lpstr>
      <vt:lpstr>Moderní čarodějnictví a moderní čarodějnice</vt:lpstr>
      <vt:lpstr>Prezentace aplikace PowerPoint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Čarodějnictví a jeho historie</dc:title>
  <dc:creator>Blanka Dvořáčková</dc:creator>
  <cp:lastModifiedBy>Blanka Dvořáčková</cp:lastModifiedBy>
  <cp:revision>1</cp:revision>
  <dcterms:modified xsi:type="dcterms:W3CDTF">2022-01-20T18:33:25Z</dcterms:modified>
</cp:coreProperties>
</file>